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7" r:id="rId4"/>
    <p:sldId id="266" r:id="rId5"/>
    <p:sldId id="258" r:id="rId6"/>
    <p:sldId id="270" r:id="rId7"/>
    <p:sldId id="285" r:id="rId8"/>
    <p:sldId id="271" r:id="rId9"/>
    <p:sldId id="282" r:id="rId10"/>
    <p:sldId id="283" r:id="rId11"/>
    <p:sldId id="268" r:id="rId12"/>
    <p:sldId id="284" r:id="rId13"/>
    <p:sldId id="267" r:id="rId14"/>
    <p:sldId id="259" r:id="rId15"/>
    <p:sldId id="265" r:id="rId16"/>
    <p:sldId id="269" r:id="rId17"/>
    <p:sldId id="260" r:id="rId18"/>
    <p:sldId id="261" r:id="rId19"/>
    <p:sldId id="264" r:id="rId20"/>
    <p:sldId id="262" r:id="rId21"/>
    <p:sldId id="26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59"/>
    <p:restoredTop sz="94668"/>
  </p:normalViewPr>
  <p:slideViewPr>
    <p:cSldViewPr>
      <p:cViewPr varScale="1">
        <p:scale>
          <a:sx n="82" d="100"/>
          <a:sy n="82" d="100"/>
        </p:scale>
        <p:origin x="176" y="6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B30C9F-3619-4A9D-826F-B08D927D8AF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227077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B30C9F-3619-4A9D-826F-B08D927D8AF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3088253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B30C9F-3619-4A9D-826F-B08D927D8AF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425121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B30C9F-3619-4A9D-826F-B08D927D8AF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123229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B30C9F-3619-4A9D-826F-B08D927D8AFE}" type="datetimeFigureOut">
              <a:rPr lang="en-US" smtClean="0"/>
              <a:t>12/3/21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377593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B30C9F-3619-4A9D-826F-B08D927D8AFE}" type="datetimeFigureOut">
              <a:rPr lang="en-US" smtClean="0"/>
              <a:t>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288556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30C9F-3619-4A9D-826F-B08D927D8AFE}" type="datetimeFigureOut">
              <a:rPr lang="en-US" smtClean="0"/>
              <a:t>12/3/21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409249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B30C9F-3619-4A9D-826F-B08D927D8AF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261436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B30C9F-3619-4A9D-826F-B08D927D8AFE}" type="datetimeFigureOut">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312973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B30C9F-3619-4A9D-826F-B08D927D8AF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494425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B30C9F-3619-4A9D-826F-B08D927D8AFE}" type="datetimeFigureOut">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EAE3C-CF57-461C-9045-FC2F16FFB5D3}" type="slidenum">
              <a:rPr lang="en-US" smtClean="0"/>
              <a:t>‹#›</a:t>
            </a:fld>
            <a:endParaRPr lang="en-US"/>
          </a:p>
        </p:txBody>
      </p:sp>
    </p:spTree>
    <p:extLst>
      <p:ext uri="{BB962C8B-B14F-4D97-AF65-F5344CB8AC3E}">
        <p14:creationId xmlns:p14="http://schemas.microsoft.com/office/powerpoint/2010/main" val="97834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30C9F-3619-4A9D-826F-B08D927D8AFE}" type="datetimeFigureOut">
              <a:rPr lang="en-US" smtClean="0"/>
              <a:t>12/3/21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EAE3C-CF57-461C-9045-FC2F16FFB5D3}" type="slidenum">
              <a:rPr lang="en-US" smtClean="0"/>
              <a:t>‹#›</a:t>
            </a:fld>
            <a:endParaRPr lang="en-US"/>
          </a:p>
        </p:txBody>
      </p:sp>
    </p:spTree>
    <p:extLst>
      <p:ext uri="{BB962C8B-B14F-4D97-AF65-F5344CB8AC3E}">
        <p14:creationId xmlns:p14="http://schemas.microsoft.com/office/powerpoint/2010/main" val="420450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699534"/>
            <a:ext cx="7315200" cy="1577066"/>
          </a:xfrm>
        </p:spPr>
        <p:txBody>
          <a:bodyPr>
            <a:normAutofit/>
          </a:bodyPr>
          <a:lstStyle/>
          <a:p>
            <a:r>
              <a:rPr lang="en-US" sz="3600" b="1" dirty="0">
                <a:solidFill>
                  <a:srgbClr val="FF0000"/>
                </a:solidFill>
              </a:rPr>
              <a:t>JERUSALEM—A LIVING MOSAIC</a:t>
            </a:r>
            <a:br>
              <a:rPr lang="en-US" sz="3600" b="1" dirty="0">
                <a:solidFill>
                  <a:srgbClr val="FF0000"/>
                </a:solidFill>
              </a:rPr>
            </a:br>
            <a:r>
              <a:rPr lang="en-US" sz="1600" b="1" dirty="0">
                <a:solidFill>
                  <a:srgbClr val="FF0000"/>
                </a:solidFill>
              </a:rPr>
              <a:t>This PowerPoint relates to the essay under the Jerusalem Insights at https://</a:t>
            </a:r>
            <a:r>
              <a:rPr lang="en-US" sz="1600" b="1" dirty="0" err="1">
                <a:solidFill>
                  <a:srgbClr val="FF0000"/>
                </a:solidFill>
              </a:rPr>
              <a:t>www.jerusalem-pi.org</a:t>
            </a:r>
            <a:r>
              <a:rPr lang="en-US" sz="1600" b="1" dirty="0">
                <a:solidFill>
                  <a:srgbClr val="FF0000"/>
                </a:solidFill>
              </a:rPr>
              <a:t>/category/</a:t>
            </a:r>
            <a:r>
              <a:rPr lang="en-US" sz="1600" b="1" dirty="0" err="1">
                <a:solidFill>
                  <a:srgbClr val="FF0000"/>
                </a:solidFill>
              </a:rPr>
              <a:t>jerusalem</a:t>
            </a:r>
            <a:r>
              <a:rPr lang="en-US" sz="1600" b="1" dirty="0">
                <a:solidFill>
                  <a:srgbClr val="FF0000"/>
                </a:solidFill>
              </a:rPr>
              <a:t>-insights/ </a:t>
            </a:r>
            <a:endParaRPr lang="en-US" sz="3600" b="1" dirty="0">
              <a:solidFill>
                <a:srgbClr val="FF0000"/>
              </a:solidFill>
            </a:endParaRPr>
          </a:p>
        </p:txBody>
      </p:sp>
      <p:sp>
        <p:nvSpPr>
          <p:cNvPr id="3" name="Subtitle 2"/>
          <p:cNvSpPr>
            <a:spLocks noGrp="1"/>
          </p:cNvSpPr>
          <p:nvPr>
            <p:ph type="subTitle" idx="1"/>
          </p:nvPr>
        </p:nvSpPr>
        <p:spPr>
          <a:xfrm>
            <a:off x="990600" y="3810000"/>
            <a:ext cx="7086600" cy="2362200"/>
          </a:xfrm>
        </p:spPr>
        <p:txBody>
          <a:bodyPr>
            <a:normAutofit fontScale="70000" lnSpcReduction="20000"/>
          </a:bodyPr>
          <a:lstStyle/>
          <a:p>
            <a:r>
              <a:rPr lang="en-US" sz="4000" b="1" dirty="0">
                <a:solidFill>
                  <a:srgbClr val="0070C0"/>
                </a:solidFill>
              </a:rPr>
              <a:t> </a:t>
            </a:r>
            <a:r>
              <a:rPr lang="en-US" sz="4000" b="1" dirty="0" err="1">
                <a:solidFill>
                  <a:srgbClr val="0070C0"/>
                </a:solidFill>
              </a:rPr>
              <a:t>Saliba</a:t>
            </a:r>
            <a:r>
              <a:rPr lang="en-US" sz="4000" b="1" dirty="0">
                <a:solidFill>
                  <a:srgbClr val="0070C0"/>
                </a:solidFill>
              </a:rPr>
              <a:t> Sarsar, Ph.D.</a:t>
            </a:r>
          </a:p>
          <a:p>
            <a:r>
              <a:rPr lang="en-US" sz="4000" b="1" dirty="0">
                <a:solidFill>
                  <a:srgbClr val="0070C0"/>
                </a:solidFill>
              </a:rPr>
              <a:t>President &amp; CEO</a:t>
            </a:r>
          </a:p>
          <a:p>
            <a:r>
              <a:rPr lang="en-US" sz="4000" b="1" dirty="0">
                <a:solidFill>
                  <a:srgbClr val="0070C0"/>
                </a:solidFill>
              </a:rPr>
              <a:t>Jerusalem Peace Institute</a:t>
            </a:r>
          </a:p>
          <a:p>
            <a:endParaRPr lang="en-US" sz="4000" b="1" dirty="0">
              <a:solidFill>
                <a:srgbClr val="0070C0"/>
              </a:solidFill>
            </a:endParaRPr>
          </a:p>
          <a:p>
            <a:endParaRPr lang="en-US" sz="1400" b="1" dirty="0">
              <a:solidFill>
                <a:srgbClr val="0070C0"/>
              </a:solidFill>
            </a:endParaRPr>
          </a:p>
          <a:p>
            <a:endParaRPr lang="en-US" sz="1400" b="1" dirty="0">
              <a:solidFill>
                <a:srgbClr val="0070C0"/>
              </a:solidFill>
            </a:endParaRPr>
          </a:p>
          <a:p>
            <a:r>
              <a:rPr lang="en-US" sz="2900" b="1" dirty="0">
                <a:solidFill>
                  <a:srgbClr val="C00000"/>
                </a:solidFill>
              </a:rPr>
              <a:t>Not for publication, posting online, or distribution in any format</a:t>
            </a:r>
          </a:p>
        </p:txBody>
      </p:sp>
      <p:pic>
        <p:nvPicPr>
          <p:cNvPr id="6" name="Picture 5" descr="Logo&#10;&#10;Description automatically generated">
            <a:extLst>
              <a:ext uri="{FF2B5EF4-FFF2-40B4-BE49-F238E27FC236}">
                <a16:creationId xmlns:a16="http://schemas.microsoft.com/office/drawing/2014/main" id="{29D458A4-B2F3-B645-AA24-8E141817FDDF}"/>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990600" y="228600"/>
            <a:ext cx="7086600" cy="1470934"/>
          </a:xfrm>
          <a:prstGeom prst="rect">
            <a:avLst/>
          </a:prstGeom>
          <a:noFill/>
        </p:spPr>
      </p:pic>
    </p:spTree>
    <p:extLst>
      <p:ext uri="{BB962C8B-B14F-4D97-AF65-F5344CB8AC3E}">
        <p14:creationId xmlns:p14="http://schemas.microsoft.com/office/powerpoint/2010/main" val="3373139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1143000"/>
          </a:xfrm>
        </p:spPr>
        <p:txBody>
          <a:bodyPr>
            <a:normAutofit/>
          </a:bodyPr>
          <a:lstStyle/>
          <a:p>
            <a:r>
              <a:rPr lang="en-US" sz="3600" dirty="0">
                <a:solidFill>
                  <a:srgbClr val="FF0000"/>
                </a:solidFill>
              </a:rPr>
              <a:t>         </a:t>
            </a:r>
            <a:r>
              <a:rPr lang="en-US" sz="3600" b="1" dirty="0">
                <a:solidFill>
                  <a:srgbClr val="FF0000"/>
                </a:solidFill>
              </a:rPr>
              <a:t>Jerusalem … A Living Mosaic</a:t>
            </a:r>
          </a:p>
        </p:txBody>
      </p:sp>
      <p:sp>
        <p:nvSpPr>
          <p:cNvPr id="3" name="Content Placeholder 2"/>
          <p:cNvSpPr>
            <a:spLocks noGrp="1"/>
          </p:cNvSpPr>
          <p:nvPr>
            <p:ph idx="1"/>
          </p:nvPr>
        </p:nvSpPr>
        <p:spPr>
          <a:xfrm>
            <a:off x="457200" y="1905000"/>
            <a:ext cx="8229600" cy="4221163"/>
          </a:xfrm>
        </p:spPr>
        <p:txBody>
          <a:bodyPr/>
          <a:lstStyle/>
          <a:p>
            <a:r>
              <a:rPr lang="en-US" dirty="0">
                <a:solidFill>
                  <a:srgbClr val="002060"/>
                </a:solidFill>
              </a:rPr>
              <a:t>Spiritual Place</a:t>
            </a:r>
          </a:p>
          <a:p>
            <a:r>
              <a:rPr lang="en-US" dirty="0">
                <a:solidFill>
                  <a:srgbClr val="002060"/>
                </a:solidFill>
              </a:rPr>
              <a:t>Religious Space</a:t>
            </a:r>
          </a:p>
          <a:p>
            <a:r>
              <a:rPr lang="en-US" dirty="0">
                <a:solidFill>
                  <a:srgbClr val="002060"/>
                </a:solidFill>
              </a:rPr>
              <a:t>Historical Intersection</a:t>
            </a:r>
          </a:p>
          <a:p>
            <a:r>
              <a:rPr lang="en-US" dirty="0">
                <a:solidFill>
                  <a:srgbClr val="002060"/>
                </a:solidFill>
              </a:rPr>
              <a:t>Political Domain</a:t>
            </a:r>
          </a:p>
          <a:p>
            <a:r>
              <a:rPr lang="en-US" dirty="0">
                <a:solidFill>
                  <a:srgbClr val="002060"/>
                </a:solidFill>
              </a:rPr>
              <a:t>Cultural Milieu</a:t>
            </a:r>
          </a:p>
          <a:p>
            <a:r>
              <a:rPr lang="en-US" dirty="0">
                <a:solidFill>
                  <a:srgbClr val="002060"/>
                </a:solidFill>
              </a:rPr>
              <a:t>Home</a:t>
            </a:r>
          </a:p>
          <a:p>
            <a:endParaRPr lang="en-US" dirty="0"/>
          </a:p>
          <a:p>
            <a:endParaRPr lang="en-US" dirty="0"/>
          </a:p>
          <a:p>
            <a:endParaRPr lang="en-US" dirty="0"/>
          </a:p>
        </p:txBody>
      </p:sp>
      <p:pic>
        <p:nvPicPr>
          <p:cNvPr id="4" name="Picture 3" descr="Logo&#10;&#10;Description automatically generated">
            <a:extLst>
              <a:ext uri="{FF2B5EF4-FFF2-40B4-BE49-F238E27FC236}">
                <a16:creationId xmlns:a16="http://schemas.microsoft.com/office/drawing/2014/main" id="{F57D37C7-CBD8-6748-890B-79E7EAB5AA91}"/>
              </a:ext>
            </a:extLst>
          </p:cNvPr>
          <p:cNvPicPr>
            <a:picLocks noChangeAspect="1"/>
          </p:cNvPicPr>
          <p:nvPr/>
        </p:nvPicPr>
        <p:blipFill>
          <a:blip r:embed="rId2"/>
          <a:stretch>
            <a:fillRect/>
          </a:stretch>
        </p:blipFill>
        <p:spPr>
          <a:xfrm>
            <a:off x="0" y="59506"/>
            <a:ext cx="2500381" cy="1785987"/>
          </a:xfrm>
          <a:prstGeom prst="rect">
            <a:avLst/>
          </a:prstGeom>
        </p:spPr>
      </p:pic>
    </p:spTree>
    <p:extLst>
      <p:ext uri="{BB962C8B-B14F-4D97-AF65-F5344CB8AC3E}">
        <p14:creationId xmlns:p14="http://schemas.microsoft.com/office/powerpoint/2010/main" val="233868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effectLst/>
                <a:latin typeface="Times New Roman"/>
                <a:ea typeface="Calibri"/>
                <a:cs typeface="Arial"/>
              </a:rPr>
              <a:t>            Jerusalem as Spiritual Place …</a:t>
            </a:r>
            <a:endParaRPr lang="en-US" sz="3600" dirty="0">
              <a:solidFill>
                <a:srgbClr val="FF0000"/>
              </a:solidFill>
            </a:endParaRPr>
          </a:p>
        </p:txBody>
      </p:sp>
      <p:sp>
        <p:nvSpPr>
          <p:cNvPr id="3" name="Content Placeholder 2"/>
          <p:cNvSpPr>
            <a:spLocks noGrp="1"/>
          </p:cNvSpPr>
          <p:nvPr>
            <p:ph idx="1"/>
          </p:nvPr>
        </p:nvSpPr>
        <p:spPr>
          <a:xfrm>
            <a:off x="609600" y="1447800"/>
            <a:ext cx="7924800" cy="4678363"/>
          </a:xfrm>
        </p:spPr>
        <p:txBody>
          <a:bodyPr>
            <a:noAutofit/>
          </a:bodyPr>
          <a:lstStyle/>
          <a:p>
            <a:pPr marR="0" algn="just">
              <a:spcBef>
                <a:spcPts val="0"/>
              </a:spcBef>
              <a:spcAft>
                <a:spcPts val="0"/>
              </a:spcAft>
              <a:buFont typeface="Wingdings" panose="05000000000000000000" pitchFamily="2" charset="2"/>
              <a:buChar char="ü"/>
            </a:pPr>
            <a:r>
              <a:rPr lang="en-US" sz="2400" dirty="0">
                <a:solidFill>
                  <a:srgbClr val="002060"/>
                </a:solidFill>
                <a:effectLst/>
                <a:latin typeface="+mj-lt"/>
                <a:ea typeface="Calibri"/>
                <a:cs typeface="Times New Roman" panose="02020603050405020304" pitchFamily="18" charset="0"/>
              </a:rPr>
              <a:t>Jerusalem is imprinted in our being, in our hearts.  It is the center of our existence and our destiny.  </a:t>
            </a:r>
          </a:p>
          <a:p>
            <a:pPr marR="0" algn="just">
              <a:spcBef>
                <a:spcPts val="0"/>
              </a:spcBef>
              <a:spcAft>
                <a:spcPts val="0"/>
              </a:spcAft>
              <a:buFont typeface="Wingdings" panose="05000000000000000000" pitchFamily="2" charset="2"/>
              <a:buChar char="ü"/>
            </a:pPr>
            <a:r>
              <a:rPr lang="en-US" sz="2400" dirty="0">
                <a:solidFill>
                  <a:srgbClr val="002060"/>
                </a:solidFill>
                <a:effectLst/>
                <a:latin typeface="+mj-lt"/>
                <a:ea typeface="Calibri"/>
                <a:cs typeface="Times New Roman" panose="02020603050405020304" pitchFamily="18" charset="0"/>
              </a:rPr>
              <a:t>Multitudes of people experience this same reality.  In Jerusalem, we are home.  We sense better and more connections than anywhere else.  We feel that the earth is nearer to the Heavens.   </a:t>
            </a:r>
            <a:endParaRPr lang="en-US" sz="2400" dirty="0">
              <a:solidFill>
                <a:srgbClr val="002060"/>
              </a:solidFill>
              <a:latin typeface="+mj-lt"/>
              <a:ea typeface="Calibri"/>
              <a:cs typeface="Times New Roman" panose="02020603050405020304" pitchFamily="18" charset="0"/>
            </a:endParaRPr>
          </a:p>
          <a:p>
            <a:pPr marR="0">
              <a:spcBef>
                <a:spcPts val="0"/>
              </a:spcBef>
              <a:spcAft>
                <a:spcPts val="0"/>
              </a:spcAft>
              <a:buFont typeface="Wingdings" panose="05000000000000000000" pitchFamily="2" charset="2"/>
              <a:buChar char="ü"/>
            </a:pPr>
            <a:r>
              <a:rPr lang="en-US" sz="2400" dirty="0">
                <a:solidFill>
                  <a:srgbClr val="002060"/>
                </a:solidFill>
                <a:latin typeface="+mj-lt"/>
                <a:ea typeface="Calibri"/>
                <a:cs typeface="Times New Roman" panose="02020603050405020304" pitchFamily="18" charset="0"/>
              </a:rPr>
              <a:t>Jerusalem</a:t>
            </a:r>
            <a:r>
              <a:rPr lang="en-US" sz="2400" dirty="0">
                <a:solidFill>
                  <a:srgbClr val="002060"/>
                </a:solidFill>
                <a:effectLst/>
                <a:latin typeface="+mj-lt"/>
                <a:ea typeface="Calibri"/>
                <a:cs typeface="Times New Roman" panose="02020603050405020304" pitchFamily="18" charset="0"/>
              </a:rPr>
              <a:t> is a monument in its own right.  Churches, mosques, synagogues, the Old City wall (with its eight enormous gates, seven of which are open), museums, the landscapes, and the identities and interests they all represent, imbue her with sacred narratives.  </a:t>
            </a:r>
            <a:endParaRPr lang="en-US" sz="2400" dirty="0">
              <a:solidFill>
                <a:srgbClr val="002060"/>
              </a:solidFill>
              <a:latin typeface="+mj-lt"/>
              <a:ea typeface="Calibri"/>
              <a:cs typeface="Times New Roman" panose="02020603050405020304" pitchFamily="18" charset="0"/>
            </a:endParaRPr>
          </a:p>
          <a:p>
            <a:pPr marL="0" marR="0" indent="457200">
              <a:lnSpc>
                <a:spcPct val="200000"/>
              </a:lnSpc>
              <a:spcBef>
                <a:spcPts val="0"/>
              </a:spcBef>
              <a:spcAft>
                <a:spcPts val="0"/>
              </a:spcAft>
            </a:pPr>
            <a:endParaRPr lang="en-US" sz="2600" dirty="0">
              <a:ea typeface="Calibri"/>
              <a:cs typeface="Arial"/>
            </a:endParaRPr>
          </a:p>
        </p:txBody>
      </p:sp>
      <p:pic>
        <p:nvPicPr>
          <p:cNvPr id="4" name="Picture 3" descr="Logo&#10;&#10;Description automatically generated">
            <a:extLst>
              <a:ext uri="{FF2B5EF4-FFF2-40B4-BE49-F238E27FC236}">
                <a16:creationId xmlns:a16="http://schemas.microsoft.com/office/drawing/2014/main" id="{3011576E-E67D-9F45-949C-F9F358DE8E6D}"/>
              </a:ext>
            </a:extLst>
          </p:cNvPr>
          <p:cNvPicPr>
            <a:picLocks noChangeAspect="1"/>
          </p:cNvPicPr>
          <p:nvPr/>
        </p:nvPicPr>
        <p:blipFill>
          <a:blip r:embed="rId2"/>
          <a:stretch>
            <a:fillRect/>
          </a:stretch>
        </p:blipFill>
        <p:spPr>
          <a:xfrm>
            <a:off x="-76200" y="-30480"/>
            <a:ext cx="2500381" cy="1785987"/>
          </a:xfrm>
          <a:prstGeom prst="rect">
            <a:avLst/>
          </a:prstGeom>
        </p:spPr>
      </p:pic>
    </p:spTree>
    <p:extLst>
      <p:ext uri="{BB962C8B-B14F-4D97-AF65-F5344CB8AC3E}">
        <p14:creationId xmlns:p14="http://schemas.microsoft.com/office/powerpoint/2010/main" val="346698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a:solidFill>
                  <a:srgbClr val="FF0000"/>
                </a:solidFill>
                <a:ea typeface="Calibri"/>
                <a:cs typeface="Arial"/>
              </a:rPr>
              <a:t>          … Jerusalem as Spiritual Place</a:t>
            </a:r>
            <a:endParaRPr lang="en-US" sz="3600" dirty="0">
              <a:solidFill>
                <a:srgbClr val="FF0000"/>
              </a:solidFill>
            </a:endParaRPr>
          </a:p>
        </p:txBody>
      </p:sp>
      <p:sp>
        <p:nvSpPr>
          <p:cNvPr id="3" name="Content Placeholder 2"/>
          <p:cNvSpPr>
            <a:spLocks noGrp="1"/>
          </p:cNvSpPr>
          <p:nvPr>
            <p:ph idx="1"/>
          </p:nvPr>
        </p:nvSpPr>
        <p:spPr>
          <a:xfrm>
            <a:off x="762000" y="1219200"/>
            <a:ext cx="7620000" cy="5364162"/>
          </a:xfrm>
        </p:spPr>
        <p:txBody>
          <a:bodyPr>
            <a:noAutofit/>
          </a:bodyPr>
          <a:lstStyle/>
          <a:p>
            <a:pPr lvl="0">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Long-time Arab and Jewish residents; Greek and Russian pilgrims; Jewish immigrants from Europe, North Africa, and Southwest Asia; Protestant missionaries from Germany, Sweden, and the United States—have appreciated over time the real Jerusalem, but the ideal Jerusalem was equally important to them. The earthly and heavenly Jerusalem, forever intertwined, still appeal to the imagination.</a:t>
            </a:r>
          </a:p>
          <a:p>
            <a:pPr lvl="0">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Cemeteries surround parts of the Old City wall.  Believers wish to live and be buried within the sight and sounds of the Divine, of Judgment Day.  Members of my family are buried on the Western Hill, commonly known as Jabal </a:t>
            </a:r>
            <a:r>
              <a:rPr lang="en-US" sz="2000" dirty="0" err="1">
                <a:solidFill>
                  <a:srgbClr val="002060"/>
                </a:solidFill>
                <a:latin typeface="+mj-lt"/>
                <a:ea typeface="Calibri"/>
                <a:cs typeface="Times New Roman" panose="02020603050405020304" pitchFamily="18" charset="0"/>
              </a:rPr>
              <a:t>Sahyoun</a:t>
            </a:r>
            <a:r>
              <a:rPr lang="en-US" sz="2000" dirty="0">
                <a:solidFill>
                  <a:srgbClr val="002060"/>
                </a:solidFill>
                <a:latin typeface="+mj-lt"/>
                <a:ea typeface="Calibri"/>
                <a:cs typeface="Times New Roman" panose="02020603050405020304" pitchFamily="18" charset="0"/>
              </a:rPr>
              <a:t> or Mount Zion, a few feet from King David’s Tomb, the Cenacle or site of The Last Supper, and Dormition Abby where Mary, Jesus’s mother, fell into eternal sleep.</a:t>
            </a:r>
          </a:p>
          <a:p>
            <a:pPr lvl="0" algn="just">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Jerusalem is not an island unto itself. It is interdependent with the region and the world. The Creator’s love and our human compassion instruct that we recognize that every community and every house of worship anywhere </a:t>
            </a:r>
            <a:r>
              <a:rPr lang="en-US" sz="2000" i="1" dirty="0">
                <a:solidFill>
                  <a:srgbClr val="002060"/>
                </a:solidFill>
                <a:latin typeface="+mj-lt"/>
                <a:ea typeface="Calibri"/>
                <a:cs typeface="Times New Roman" panose="02020603050405020304" pitchFamily="18" charset="0"/>
              </a:rPr>
              <a:t>is</a:t>
            </a:r>
            <a:r>
              <a:rPr lang="en-US" sz="2000" dirty="0">
                <a:solidFill>
                  <a:srgbClr val="002060"/>
                </a:solidFill>
                <a:latin typeface="+mj-lt"/>
                <a:ea typeface="Calibri"/>
                <a:cs typeface="Times New Roman" panose="02020603050405020304" pitchFamily="18" charset="0"/>
              </a:rPr>
              <a:t> ultimately Jerusalem.  Jerusalem radiates light to all, but all equally nourishes its life.  </a:t>
            </a:r>
            <a:endParaRPr lang="en-US" sz="2000" dirty="0">
              <a:solidFill>
                <a:srgbClr val="002060"/>
              </a:solidFill>
              <a:latin typeface="+mj-lt"/>
            </a:endParaRPr>
          </a:p>
        </p:txBody>
      </p:sp>
      <p:pic>
        <p:nvPicPr>
          <p:cNvPr id="4" name="Picture 3" descr="Logo&#10;&#10;Description automatically generated">
            <a:extLst>
              <a:ext uri="{FF2B5EF4-FFF2-40B4-BE49-F238E27FC236}">
                <a16:creationId xmlns:a16="http://schemas.microsoft.com/office/drawing/2014/main" id="{CACACA80-4289-A043-8530-27AA7D919C3C}"/>
              </a:ext>
            </a:extLst>
          </p:cNvPr>
          <p:cNvPicPr>
            <a:picLocks noChangeAspect="1"/>
          </p:cNvPicPr>
          <p:nvPr/>
        </p:nvPicPr>
        <p:blipFill>
          <a:blip r:embed="rId2"/>
          <a:stretch>
            <a:fillRect/>
          </a:stretch>
        </p:blipFill>
        <p:spPr>
          <a:xfrm>
            <a:off x="152400" y="-222275"/>
            <a:ext cx="2500381" cy="1785987"/>
          </a:xfrm>
          <a:prstGeom prst="rect">
            <a:avLst/>
          </a:prstGeom>
        </p:spPr>
      </p:pic>
    </p:spTree>
    <p:extLst>
      <p:ext uri="{BB962C8B-B14F-4D97-AF65-F5344CB8AC3E}">
        <p14:creationId xmlns:p14="http://schemas.microsoft.com/office/powerpoint/2010/main" val="1301801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effectLst/>
                <a:ea typeface="Calibri"/>
                <a:cs typeface="Arial"/>
              </a:rPr>
              <a:t>            Jerusalem as Religious Space …</a:t>
            </a:r>
            <a:endParaRPr lang="en-US" sz="3600" dirty="0">
              <a:solidFill>
                <a:srgbClr val="FF0000"/>
              </a:solidFill>
            </a:endParaRPr>
          </a:p>
        </p:txBody>
      </p:sp>
      <p:sp>
        <p:nvSpPr>
          <p:cNvPr id="3" name="Content Placeholder 2"/>
          <p:cNvSpPr>
            <a:spLocks noGrp="1"/>
          </p:cNvSpPr>
          <p:nvPr>
            <p:ph idx="1"/>
          </p:nvPr>
        </p:nvSpPr>
        <p:spPr>
          <a:xfrm>
            <a:off x="609600" y="1524000"/>
            <a:ext cx="7924800" cy="4800600"/>
          </a:xfrm>
        </p:spPr>
        <p:txBody>
          <a:bodyPr>
            <a:noAutofit/>
          </a:bodyPr>
          <a:lstStyle/>
          <a:p>
            <a:pPr marR="0">
              <a:spcBef>
                <a:spcPts val="0"/>
              </a:spcBef>
              <a:spcAft>
                <a:spcPts val="0"/>
              </a:spcAft>
              <a:buFont typeface="Wingdings" panose="05000000000000000000" pitchFamily="2" charset="2"/>
              <a:buChar char="ü"/>
            </a:pPr>
            <a:r>
              <a:rPr lang="en-US" sz="2800" dirty="0">
                <a:solidFill>
                  <a:srgbClr val="002060"/>
                </a:solidFill>
                <a:effectLst/>
                <a:latin typeface="+mj-lt"/>
                <a:ea typeface="Calibri"/>
                <a:cs typeface="Times New Roman" panose="02020603050405020304" pitchFamily="18" charset="0"/>
              </a:rPr>
              <a:t>Jerusalem expresses, to varying degrees, the actualities and visions of the three monotheistic faiths of Judaism, Christianity, and Islam.</a:t>
            </a:r>
          </a:p>
          <a:p>
            <a:pPr marR="0">
              <a:spcBef>
                <a:spcPts val="0"/>
              </a:spcBef>
              <a:spcAft>
                <a:spcPts val="0"/>
              </a:spcAft>
              <a:buFont typeface="Wingdings" panose="05000000000000000000" pitchFamily="2" charset="2"/>
              <a:buChar char="ü"/>
            </a:pPr>
            <a:r>
              <a:rPr lang="en-US" sz="2800" dirty="0">
                <a:solidFill>
                  <a:srgbClr val="002060"/>
                </a:solidFill>
                <a:effectLst/>
                <a:latin typeface="+mj-lt"/>
                <a:ea typeface="Calibri"/>
                <a:cs typeface="Times New Roman" panose="02020603050405020304" pitchFamily="18" charset="0"/>
              </a:rPr>
              <a:t>Over the millennia, </a:t>
            </a:r>
            <a:r>
              <a:rPr lang="en-US" sz="2800" dirty="0">
                <a:solidFill>
                  <a:srgbClr val="002060"/>
                </a:solidFill>
                <a:latin typeface="+mj-lt"/>
                <a:ea typeface="Calibri"/>
                <a:cs typeface="Times New Roman" panose="02020603050405020304" pitchFamily="18" charset="0"/>
              </a:rPr>
              <a:t>Jerusalem</a:t>
            </a:r>
            <a:r>
              <a:rPr lang="en-US" sz="2800" dirty="0">
                <a:solidFill>
                  <a:srgbClr val="002060"/>
                </a:solidFill>
                <a:effectLst/>
                <a:latin typeface="+mj-lt"/>
                <a:ea typeface="Calibri"/>
                <a:cs typeface="Times New Roman" panose="02020603050405020304" pitchFamily="18" charset="0"/>
              </a:rPr>
              <a:t> assumed importance to their “sacred geography”.  As Karen Armstrong stated, “This makes it very difficult for them to see the city objectively, because [she] has become bound up with their conception of themselves and the ultimate reality—some-times called ‘God’ or the sacred—that gives our mundane life meaning and value”.</a:t>
            </a:r>
          </a:p>
          <a:p>
            <a:pPr marL="0" marR="0" indent="0">
              <a:spcBef>
                <a:spcPts val="0"/>
              </a:spcBef>
              <a:spcAft>
                <a:spcPts val="0"/>
              </a:spcAft>
              <a:buNone/>
            </a:pPr>
            <a:endParaRPr lang="en-US" sz="2800" dirty="0">
              <a:latin typeface="Times New Roman" panose="02020603050405020304" pitchFamily="18" charset="0"/>
              <a:ea typeface="Calibri"/>
              <a:cs typeface="Times New Roman" panose="02020603050405020304" pitchFamily="18" charset="0"/>
            </a:endParaRPr>
          </a:p>
          <a:p>
            <a:pPr marL="0" indent="0">
              <a:lnSpc>
                <a:spcPct val="120000"/>
              </a:lnSpc>
              <a:buNone/>
            </a:pPr>
            <a:endParaRPr lang="en-US" sz="1800" dirty="0">
              <a:latin typeface="Times New Roman" panose="02020603050405020304" pitchFamily="18"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B95C4436-7D1A-044B-97B6-017C0EF24155}"/>
              </a:ext>
            </a:extLst>
          </p:cNvPr>
          <p:cNvPicPr>
            <a:picLocks noChangeAspect="1"/>
          </p:cNvPicPr>
          <p:nvPr/>
        </p:nvPicPr>
        <p:blipFill>
          <a:blip r:embed="rId2"/>
          <a:stretch>
            <a:fillRect/>
          </a:stretch>
        </p:blipFill>
        <p:spPr>
          <a:xfrm>
            <a:off x="-22860" y="67603"/>
            <a:ext cx="2500381" cy="1785987"/>
          </a:xfrm>
          <a:prstGeom prst="rect">
            <a:avLst/>
          </a:prstGeom>
        </p:spPr>
      </p:pic>
    </p:spTree>
    <p:extLst>
      <p:ext uri="{BB962C8B-B14F-4D97-AF65-F5344CB8AC3E}">
        <p14:creationId xmlns:p14="http://schemas.microsoft.com/office/powerpoint/2010/main" val="95519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rPr>
              <a:t>For Jews</a:t>
            </a:r>
          </a:p>
        </p:txBody>
      </p:sp>
      <p:sp>
        <p:nvSpPr>
          <p:cNvPr id="3" name="Content Placeholder 2"/>
          <p:cNvSpPr>
            <a:spLocks noGrp="1"/>
          </p:cNvSpPr>
          <p:nvPr>
            <p:ph idx="1"/>
          </p:nvPr>
        </p:nvSpPr>
        <p:spPr>
          <a:xfrm>
            <a:off x="914400" y="1600200"/>
            <a:ext cx="7620000" cy="4525963"/>
          </a:xfrm>
        </p:spPr>
        <p:txBody>
          <a:bodyPr/>
          <a:lstStyle/>
          <a:p>
            <a:pPr lvl="0">
              <a:spcBef>
                <a:spcPts val="0"/>
              </a:spcBef>
              <a:buFont typeface="Wingdings" panose="05000000000000000000" pitchFamily="2" charset="2"/>
              <a:buChar char="ü"/>
            </a:pPr>
            <a:r>
              <a:rPr lang="en-US" sz="3600" dirty="0">
                <a:solidFill>
                  <a:srgbClr val="002060"/>
                </a:solidFill>
                <a:latin typeface="+mj-lt"/>
                <a:ea typeface="Calibri"/>
                <a:cs typeface="Times New Roman" panose="02020603050405020304" pitchFamily="18" charset="0"/>
              </a:rPr>
              <a:t>Jews believe that Jerusalem is the center of their consciousness, “the house of our life”.  </a:t>
            </a:r>
          </a:p>
          <a:p>
            <a:pPr lvl="0">
              <a:spcBef>
                <a:spcPts val="0"/>
              </a:spcBef>
              <a:buFont typeface="Wingdings" panose="05000000000000000000" pitchFamily="2" charset="2"/>
              <a:buChar char="ü"/>
            </a:pPr>
            <a:r>
              <a:rPr lang="en-US" sz="3600" dirty="0">
                <a:solidFill>
                  <a:srgbClr val="002060"/>
                </a:solidFill>
                <a:latin typeface="+mj-lt"/>
                <a:ea typeface="Calibri"/>
                <a:cs typeface="Times New Roman" panose="02020603050405020304" pitchFamily="18" charset="0"/>
              </a:rPr>
              <a:t>Symbolizing religious connectedness and national independence, her possession and safety are vital. </a:t>
            </a:r>
            <a:r>
              <a:rPr lang="en-US" sz="3600" dirty="0">
                <a:solidFill>
                  <a:srgbClr val="002060"/>
                </a:solidFill>
                <a:latin typeface="Times New Roman" panose="02020603050405020304" pitchFamily="18" charset="0"/>
                <a:ea typeface="Calibri"/>
                <a:cs typeface="Times New Roman" panose="02020603050405020304" pitchFamily="18" charset="0"/>
              </a:rPr>
              <a:t> </a:t>
            </a:r>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87D95DEC-56BD-7F40-9232-A3DC15EDD478}"/>
              </a:ext>
            </a:extLst>
          </p:cNvPr>
          <p:cNvPicPr>
            <a:picLocks noChangeAspect="1"/>
          </p:cNvPicPr>
          <p:nvPr/>
        </p:nvPicPr>
        <p:blipFill>
          <a:blip r:embed="rId2"/>
          <a:stretch>
            <a:fillRect/>
          </a:stretch>
        </p:blipFill>
        <p:spPr>
          <a:xfrm>
            <a:off x="304800" y="76200"/>
            <a:ext cx="2500381" cy="1785987"/>
          </a:xfrm>
          <a:prstGeom prst="rect">
            <a:avLst/>
          </a:prstGeom>
        </p:spPr>
      </p:pic>
    </p:spTree>
    <p:extLst>
      <p:ext uri="{BB962C8B-B14F-4D97-AF65-F5344CB8AC3E}">
        <p14:creationId xmlns:p14="http://schemas.microsoft.com/office/powerpoint/2010/main" val="3343466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60F7B-CF19-F042-9B76-648721E562F0}"/>
              </a:ext>
            </a:extLst>
          </p:cNvPr>
          <p:cNvSpPr>
            <a:spLocks noGrp="1"/>
          </p:cNvSpPr>
          <p:nvPr>
            <p:ph type="title"/>
          </p:nvPr>
        </p:nvSpPr>
        <p:spPr>
          <a:xfrm>
            <a:off x="457200" y="274638"/>
            <a:ext cx="8229600" cy="868362"/>
          </a:xfrm>
        </p:spPr>
        <p:txBody>
          <a:bodyPr>
            <a:normAutofit/>
          </a:bodyPr>
          <a:lstStyle/>
          <a:p>
            <a:r>
              <a:rPr lang="en-US" sz="3600" b="1" dirty="0">
                <a:solidFill>
                  <a:srgbClr val="FF0000"/>
                </a:solidFill>
              </a:rPr>
              <a:t>          In Their Own Words</a:t>
            </a:r>
            <a:endParaRPr lang="en-US" sz="3600" dirty="0"/>
          </a:p>
        </p:txBody>
      </p:sp>
      <p:sp>
        <p:nvSpPr>
          <p:cNvPr id="3" name="Content Placeholder 2">
            <a:extLst>
              <a:ext uri="{FF2B5EF4-FFF2-40B4-BE49-F238E27FC236}">
                <a16:creationId xmlns:a16="http://schemas.microsoft.com/office/drawing/2014/main" id="{23CFF13F-9D74-1841-9A34-7233DFBEC00B}"/>
              </a:ext>
            </a:extLst>
          </p:cNvPr>
          <p:cNvSpPr>
            <a:spLocks noGrp="1"/>
          </p:cNvSpPr>
          <p:nvPr>
            <p:ph idx="1"/>
          </p:nvPr>
        </p:nvSpPr>
        <p:spPr>
          <a:xfrm>
            <a:off x="609600" y="1447800"/>
            <a:ext cx="7772400" cy="4724400"/>
          </a:xfrm>
        </p:spPr>
        <p:txBody>
          <a:bodyPr>
            <a:noAutofit/>
          </a:bodyPr>
          <a:lstStyle/>
          <a:p>
            <a:pPr>
              <a:buFont typeface="Wingdings" pitchFamily="2" charset="2"/>
              <a:buChar char="ü"/>
            </a:pPr>
            <a:r>
              <a:rPr lang="en-US" sz="1900" dirty="0"/>
              <a:t>Rabbi Ed </a:t>
            </a:r>
            <a:r>
              <a:rPr lang="en-US" sz="1900" dirty="0" err="1"/>
              <a:t>Snitkoff</a:t>
            </a:r>
            <a:r>
              <a:rPr lang="en-US" sz="1900" dirty="0"/>
              <a:t>, Director of the Ramah Israel Seminar, lives in Jerusalem</a:t>
            </a:r>
          </a:p>
          <a:p>
            <a:pPr marL="0" indent="0">
              <a:buNone/>
            </a:pPr>
            <a:r>
              <a:rPr lang="en-US" sz="1900" dirty="0"/>
              <a:t>      “Remembering Jerusalem permeates Jewish belief, thought, and practice     	in profound and powerful ways.”</a:t>
            </a:r>
          </a:p>
          <a:p>
            <a:pPr>
              <a:buFont typeface="Wingdings" pitchFamily="2" charset="2"/>
              <a:buChar char="ü"/>
            </a:pPr>
            <a:r>
              <a:rPr lang="en-US" sz="1900" dirty="0"/>
              <a:t>Rabbi Jonathan Romain, writer and broadcaster, is director of Maidenhead Synagogue in Berkshire, England</a:t>
            </a:r>
          </a:p>
          <a:p>
            <a:pPr marL="0" indent="0" fontAlgn="base">
              <a:buNone/>
            </a:pPr>
            <a:r>
              <a:rPr lang="en-US" sz="1900" dirty="0"/>
              <a:t>      “Over the centuries Jerusalem has also taken on a redemptive    	significance, based on its root meaning – </a:t>
            </a:r>
            <a:r>
              <a:rPr lang="en-US" sz="1900" dirty="0" err="1"/>
              <a:t>ir</a:t>
            </a:r>
            <a:r>
              <a:rPr lang="en-US" sz="1900" dirty="0"/>
              <a:t> shalom - city of peace – 	with the hope that it becomes a place of harmony for all peoples 	and the capital of a world at one with itself.”</a:t>
            </a:r>
          </a:p>
          <a:p>
            <a:pPr>
              <a:buFont typeface="Wingdings" pitchFamily="2" charset="2"/>
              <a:buChar char="ü"/>
            </a:pPr>
            <a:r>
              <a:rPr lang="en-US" sz="1900" dirty="0"/>
              <a:t>Raphael </a:t>
            </a:r>
            <a:r>
              <a:rPr lang="en-US" sz="1900" dirty="0" err="1"/>
              <a:t>Jospe</a:t>
            </a:r>
            <a:r>
              <a:rPr lang="en-US" sz="1900" dirty="0"/>
              <a:t> taught Jewish philosophy at the Open University of Israel and at Hebrew University of Jerusalem</a:t>
            </a:r>
          </a:p>
          <a:p>
            <a:pPr marL="0" indent="0">
              <a:buNone/>
            </a:pPr>
            <a:r>
              <a:rPr lang="en-US" sz="1900" dirty="0"/>
              <a:t>      “One who wishes to relate with respect to the religious or spiritual 	significance of Jerusalem in Judaism cannot, accordingly, ignore the 	historic and national dimensions of Jerusalem in Jewish life.”</a:t>
            </a:r>
            <a:br>
              <a:rPr lang="en-US" sz="2000" dirty="0"/>
            </a:br>
            <a:endParaRPr lang="en-US" sz="2000" dirty="0"/>
          </a:p>
        </p:txBody>
      </p:sp>
      <p:pic>
        <p:nvPicPr>
          <p:cNvPr id="4" name="Picture 3" descr="Logo&#10;&#10;Description automatically generated">
            <a:extLst>
              <a:ext uri="{FF2B5EF4-FFF2-40B4-BE49-F238E27FC236}">
                <a16:creationId xmlns:a16="http://schemas.microsoft.com/office/drawing/2014/main" id="{FDB48554-AD3B-B742-B629-4A2ABF413D4F}"/>
              </a:ext>
            </a:extLst>
          </p:cNvPr>
          <p:cNvPicPr>
            <a:picLocks noChangeAspect="1"/>
          </p:cNvPicPr>
          <p:nvPr/>
        </p:nvPicPr>
        <p:blipFill>
          <a:blip r:embed="rId2"/>
          <a:stretch>
            <a:fillRect/>
          </a:stretch>
        </p:blipFill>
        <p:spPr>
          <a:xfrm>
            <a:off x="457200" y="-161157"/>
            <a:ext cx="2500381" cy="1785987"/>
          </a:xfrm>
          <a:prstGeom prst="rect">
            <a:avLst/>
          </a:prstGeom>
        </p:spPr>
      </p:pic>
    </p:spTree>
    <p:extLst>
      <p:ext uri="{BB962C8B-B14F-4D97-AF65-F5344CB8AC3E}">
        <p14:creationId xmlns:p14="http://schemas.microsoft.com/office/powerpoint/2010/main" val="4179647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a:solidFill>
                  <a:srgbClr val="FF0000"/>
                </a:solidFill>
              </a:rPr>
              <a:t>        For Christians</a:t>
            </a:r>
          </a:p>
        </p:txBody>
      </p:sp>
      <p:sp>
        <p:nvSpPr>
          <p:cNvPr id="3" name="Content Placeholder 2"/>
          <p:cNvSpPr>
            <a:spLocks noGrp="1"/>
          </p:cNvSpPr>
          <p:nvPr>
            <p:ph idx="1"/>
          </p:nvPr>
        </p:nvSpPr>
        <p:spPr>
          <a:xfrm>
            <a:off x="609600" y="1447800"/>
            <a:ext cx="7924800" cy="5029200"/>
          </a:xfrm>
        </p:spPr>
        <p:txBody>
          <a:bodyPr>
            <a:normAutofit fontScale="85000" lnSpcReduction="20000"/>
          </a:bodyPr>
          <a:lstStyle/>
          <a:p>
            <a:pPr lvl="0">
              <a:lnSpc>
                <a:spcPct val="120000"/>
              </a:lnSpc>
              <a:spcBef>
                <a:spcPts val="0"/>
              </a:spcBef>
              <a:buFont typeface="Wingdings" panose="05000000000000000000" pitchFamily="2" charset="2"/>
              <a:buChar char="ü"/>
            </a:pPr>
            <a:r>
              <a:rPr lang="en-US" sz="3100" dirty="0">
                <a:solidFill>
                  <a:srgbClr val="002060"/>
                </a:solidFill>
                <a:latin typeface="+mj-lt"/>
                <a:ea typeface="Calibri"/>
                <a:cs typeface="Times New Roman" panose="02020603050405020304" pitchFamily="18" charset="0"/>
              </a:rPr>
              <a:t>For Christians, Jerusalem is the holiest city and the center of their faith.  “In Jerusalem, Christianity was born.  Every Christian, every Church, was born in Jerusalem.  The words of the psalm apply precisely to that spiritual but real birth and belonging: ‘Everyone was born there’” (Psalm 87:5).  </a:t>
            </a:r>
          </a:p>
          <a:p>
            <a:pPr lvl="0">
              <a:lnSpc>
                <a:spcPct val="120000"/>
              </a:lnSpc>
              <a:spcBef>
                <a:spcPts val="0"/>
              </a:spcBef>
              <a:buFont typeface="Wingdings" panose="05000000000000000000" pitchFamily="2" charset="2"/>
              <a:buChar char="ü"/>
            </a:pPr>
            <a:r>
              <a:rPr lang="en-US" sz="3100" dirty="0">
                <a:solidFill>
                  <a:srgbClr val="002060"/>
                </a:solidFill>
                <a:latin typeface="+mj-lt"/>
                <a:ea typeface="Calibri"/>
                <a:cs typeface="Times New Roman" panose="02020603050405020304" pitchFamily="18" charset="0"/>
              </a:rPr>
              <a:t>Marking the location of Jesus’s crucifixion and resurrection, it is the source of inspiration for Christian salvation and identity.  </a:t>
            </a:r>
          </a:p>
          <a:p>
            <a:pPr lvl="0">
              <a:lnSpc>
                <a:spcPct val="120000"/>
              </a:lnSpc>
              <a:spcBef>
                <a:spcPts val="0"/>
              </a:spcBef>
              <a:buFont typeface="Wingdings" panose="05000000000000000000" pitchFamily="2" charset="2"/>
              <a:buChar char="ü"/>
            </a:pPr>
            <a:r>
              <a:rPr lang="en-US" sz="3100" dirty="0">
                <a:solidFill>
                  <a:srgbClr val="002060"/>
                </a:solidFill>
                <a:latin typeface="+mj-lt"/>
                <a:ea typeface="Calibri"/>
                <a:cs typeface="Times New Roman" panose="02020603050405020304" pitchFamily="18" charset="0"/>
              </a:rPr>
              <a:t>Sharing Jerusalem and retaining a strong connection and influence there are essential for safeguarding the Christian holy places, interests, and presence.</a:t>
            </a:r>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0529C3D5-39B5-AB4C-990C-C363D9375608}"/>
              </a:ext>
            </a:extLst>
          </p:cNvPr>
          <p:cNvPicPr>
            <a:picLocks noChangeAspect="1"/>
          </p:cNvPicPr>
          <p:nvPr/>
        </p:nvPicPr>
        <p:blipFill>
          <a:blip r:embed="rId2"/>
          <a:stretch>
            <a:fillRect/>
          </a:stretch>
        </p:blipFill>
        <p:spPr>
          <a:xfrm>
            <a:off x="624840" y="-152400"/>
            <a:ext cx="2500381" cy="1785987"/>
          </a:xfrm>
          <a:prstGeom prst="rect">
            <a:avLst/>
          </a:prstGeom>
        </p:spPr>
      </p:pic>
    </p:spTree>
    <p:extLst>
      <p:ext uri="{BB962C8B-B14F-4D97-AF65-F5344CB8AC3E}">
        <p14:creationId xmlns:p14="http://schemas.microsoft.com/office/powerpoint/2010/main" val="3567924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5494"/>
          </a:xfrm>
        </p:spPr>
        <p:txBody>
          <a:bodyPr>
            <a:normAutofit/>
          </a:bodyPr>
          <a:lstStyle/>
          <a:p>
            <a:r>
              <a:rPr lang="en-US" sz="3600" b="1" dirty="0">
                <a:solidFill>
                  <a:srgbClr val="FF0000"/>
                </a:solidFill>
              </a:rPr>
              <a:t>           In Their Own Words</a:t>
            </a:r>
          </a:p>
        </p:txBody>
      </p:sp>
      <p:sp>
        <p:nvSpPr>
          <p:cNvPr id="3" name="Content Placeholder 2"/>
          <p:cNvSpPr>
            <a:spLocks noGrp="1"/>
          </p:cNvSpPr>
          <p:nvPr>
            <p:ph idx="1"/>
          </p:nvPr>
        </p:nvSpPr>
        <p:spPr>
          <a:xfrm>
            <a:off x="609600" y="1420132"/>
            <a:ext cx="7848600" cy="4980668"/>
          </a:xfrm>
        </p:spPr>
        <p:txBody>
          <a:bodyPr>
            <a:normAutofit lnSpcReduction="10000"/>
          </a:bodyPr>
          <a:lstStyle/>
          <a:p>
            <a:pPr>
              <a:buFont typeface="Wingdings" panose="05000000000000000000" pitchFamily="2" charset="2"/>
              <a:buChar char="ü"/>
            </a:pPr>
            <a:r>
              <a:rPr lang="en-US" sz="2400" dirty="0">
                <a:solidFill>
                  <a:srgbClr val="002060"/>
                </a:solidFill>
              </a:rPr>
              <a:t>Michel </a:t>
            </a:r>
            <a:r>
              <a:rPr lang="en-US" sz="2400" dirty="0" err="1">
                <a:solidFill>
                  <a:srgbClr val="002060"/>
                </a:solidFill>
              </a:rPr>
              <a:t>Sabbah</a:t>
            </a:r>
            <a:r>
              <a:rPr lang="en-US" sz="2400" dirty="0">
                <a:solidFill>
                  <a:srgbClr val="002060"/>
                </a:solidFill>
              </a:rPr>
              <a:t>, Roman Catholic Patriarch Emeritus of Jerusalem</a:t>
            </a:r>
          </a:p>
          <a:p>
            <a:pPr marL="457200" lvl="1" indent="0">
              <a:buNone/>
            </a:pPr>
            <a:r>
              <a:rPr lang="en-US" sz="1900" dirty="0">
                <a:solidFill>
                  <a:srgbClr val="002060"/>
                </a:solidFill>
              </a:rPr>
              <a:t>“Jerusalem is the heart and spiritual homeland of every Christian living to 	this day whether in Jerusalem, near it, or anywhere in the world.  It 	is where everything began, where God sent His Eternal Word, Jesus 	Christ, Messiah, and Savior of all.  In Jerusalem, Christianity was 	born.  Every Christian, every Church, was born in Jerusalem.  The 	words of the Psalm apply precisely to that spiritual, but real birth 	and belonging: ‘Everyone was born there’ (Ps 86:5).”</a:t>
            </a:r>
          </a:p>
          <a:p>
            <a:pPr>
              <a:buFont typeface="Wingdings" panose="05000000000000000000" pitchFamily="2" charset="2"/>
              <a:buChar char="ü"/>
            </a:pPr>
            <a:r>
              <a:rPr lang="en-US" sz="2400" dirty="0" err="1">
                <a:solidFill>
                  <a:srgbClr val="002060"/>
                </a:solidFill>
              </a:rPr>
              <a:t>Theodosios</a:t>
            </a:r>
            <a:r>
              <a:rPr lang="en-US" sz="2400" dirty="0">
                <a:solidFill>
                  <a:srgbClr val="002060"/>
                </a:solidFill>
              </a:rPr>
              <a:t> ‘</a:t>
            </a:r>
            <a:r>
              <a:rPr lang="en-US" sz="2400" dirty="0" err="1">
                <a:solidFill>
                  <a:srgbClr val="002060"/>
                </a:solidFill>
              </a:rPr>
              <a:t>Atallah</a:t>
            </a:r>
            <a:r>
              <a:rPr lang="en-US" sz="2400" dirty="0">
                <a:solidFill>
                  <a:srgbClr val="002060"/>
                </a:solidFill>
              </a:rPr>
              <a:t> Hanna’, Archbishop of </a:t>
            </a:r>
            <a:r>
              <a:rPr lang="en-US" sz="2400" dirty="0" err="1">
                <a:solidFill>
                  <a:srgbClr val="002060"/>
                </a:solidFill>
              </a:rPr>
              <a:t>Sebastia</a:t>
            </a:r>
            <a:r>
              <a:rPr lang="en-US" sz="2400" dirty="0">
                <a:solidFill>
                  <a:srgbClr val="002060"/>
                </a:solidFill>
              </a:rPr>
              <a:t> from the Greek Orthodox Patriarchate of Jerusalem</a:t>
            </a:r>
          </a:p>
          <a:p>
            <a:pPr marL="457200" lvl="1" indent="0">
              <a:buNone/>
            </a:pPr>
            <a:r>
              <a:rPr lang="en-US" sz="1900" dirty="0">
                <a:solidFill>
                  <a:srgbClr val="002060"/>
                </a:solidFill>
              </a:rPr>
              <a:t>“I will not accept that Palestine is a religious issue or let any religion 	monopolize it.  I have difficulties calling Jerusalem a Jewish city and 	reject groups who deny the rights of other citizens.  Anyone claiming 	that the city is Jewish is not recognizing Christian or Islamic rights 	and that Jerusalem has attachments for all.”</a:t>
            </a:r>
          </a:p>
        </p:txBody>
      </p:sp>
      <p:pic>
        <p:nvPicPr>
          <p:cNvPr id="4" name="Picture 3" descr="Logo&#10;&#10;Description automatically generated">
            <a:extLst>
              <a:ext uri="{FF2B5EF4-FFF2-40B4-BE49-F238E27FC236}">
                <a16:creationId xmlns:a16="http://schemas.microsoft.com/office/drawing/2014/main" id="{1AFAFE73-86C2-CD47-9EBD-87A6D8BA6151}"/>
              </a:ext>
            </a:extLst>
          </p:cNvPr>
          <p:cNvPicPr>
            <a:picLocks noChangeAspect="1"/>
          </p:cNvPicPr>
          <p:nvPr/>
        </p:nvPicPr>
        <p:blipFill>
          <a:blip r:embed="rId2"/>
          <a:stretch>
            <a:fillRect/>
          </a:stretch>
        </p:blipFill>
        <p:spPr>
          <a:xfrm>
            <a:off x="533400" y="-32657"/>
            <a:ext cx="2500381" cy="1785987"/>
          </a:xfrm>
          <a:prstGeom prst="rect">
            <a:avLst/>
          </a:prstGeom>
        </p:spPr>
      </p:pic>
    </p:spTree>
    <p:extLst>
      <p:ext uri="{BB962C8B-B14F-4D97-AF65-F5344CB8AC3E}">
        <p14:creationId xmlns:p14="http://schemas.microsoft.com/office/powerpoint/2010/main" val="264288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rPr>
              <a:t>     In Their Own Words</a:t>
            </a:r>
          </a:p>
        </p:txBody>
      </p:sp>
      <p:sp>
        <p:nvSpPr>
          <p:cNvPr id="3" name="Content Placeholder 2"/>
          <p:cNvSpPr>
            <a:spLocks noGrp="1"/>
          </p:cNvSpPr>
          <p:nvPr>
            <p:ph idx="1"/>
          </p:nvPr>
        </p:nvSpPr>
        <p:spPr>
          <a:xfrm>
            <a:off x="457200" y="1417638"/>
            <a:ext cx="8153400" cy="4983162"/>
          </a:xfrm>
        </p:spPr>
        <p:txBody>
          <a:bodyPr>
            <a:noAutofit/>
          </a:bodyPr>
          <a:lstStyle/>
          <a:p>
            <a:pPr>
              <a:buFont typeface="Wingdings" panose="05000000000000000000" pitchFamily="2" charset="2"/>
              <a:buChar char="ü"/>
            </a:pPr>
            <a:r>
              <a:rPr lang="en-US" sz="2000" dirty="0">
                <a:solidFill>
                  <a:schemeClr val="tx2"/>
                </a:solidFill>
              </a:rPr>
              <a:t>Nora </a:t>
            </a:r>
            <a:r>
              <a:rPr lang="en-US" sz="2000" dirty="0" err="1">
                <a:solidFill>
                  <a:schemeClr val="tx2"/>
                </a:solidFill>
              </a:rPr>
              <a:t>Kort</a:t>
            </a:r>
            <a:r>
              <a:rPr lang="en-US" sz="2000" dirty="0">
                <a:solidFill>
                  <a:schemeClr val="tx2"/>
                </a:solidFill>
              </a:rPr>
              <a:t>, President of the Arab Orthodox Society</a:t>
            </a:r>
          </a:p>
          <a:p>
            <a:pPr marL="0" indent="0">
              <a:buNone/>
            </a:pPr>
            <a:r>
              <a:rPr lang="en-US" sz="2000" dirty="0">
                <a:solidFill>
                  <a:schemeClr val="tx2"/>
                </a:solidFill>
              </a:rPr>
              <a:t>      “Throughout its five thousand years of history, Jerusalem has 	continued to thrive as an important political and cultural center, 	and it is the centuries-long home for the three monotheistic 	religions.  This city has withstood many wars and conflicts, but 	despite many turbulent events, it has retained a peaceful image of 	unity and sacredness.”</a:t>
            </a:r>
          </a:p>
          <a:p>
            <a:pPr marL="457200" lvl="1" indent="0">
              <a:buNone/>
            </a:pPr>
            <a:r>
              <a:rPr lang="en-US" sz="2000" dirty="0">
                <a:solidFill>
                  <a:schemeClr val="tx2"/>
                </a:solidFill>
              </a:rPr>
              <a:t>“Those ruling Jerusalem have employed continuous and well-planned 	strategies of territorial, demographic, religious, and property claims 	in order to maintain control over the city’s sovereignty.  This is what 	is happening today under the Israeli occupation of Jerusalem and 	the Palestinian territories.”</a:t>
            </a:r>
          </a:p>
          <a:p>
            <a:pPr marL="457200" lvl="1" indent="0">
              <a:buNone/>
            </a:pPr>
            <a:r>
              <a:rPr lang="en-US" sz="2000" dirty="0">
                <a:solidFill>
                  <a:schemeClr val="tx2"/>
                </a:solidFill>
              </a:rPr>
              <a:t>“[A]s with all the dead stones, the number of the ‘living stones’ 		has dwindled from 20 percent in the late 1940s to less than two 	percent today.”</a:t>
            </a:r>
          </a:p>
        </p:txBody>
      </p:sp>
      <p:pic>
        <p:nvPicPr>
          <p:cNvPr id="4" name="Picture 3" descr="Logo&#10;&#10;Description automatically generated">
            <a:extLst>
              <a:ext uri="{FF2B5EF4-FFF2-40B4-BE49-F238E27FC236}">
                <a16:creationId xmlns:a16="http://schemas.microsoft.com/office/drawing/2014/main" id="{6750D428-C8BD-A94D-AD6C-BE63750DB1E3}"/>
              </a:ext>
            </a:extLst>
          </p:cNvPr>
          <p:cNvPicPr>
            <a:picLocks noChangeAspect="1"/>
          </p:cNvPicPr>
          <p:nvPr/>
        </p:nvPicPr>
        <p:blipFill>
          <a:blip r:embed="rId2"/>
          <a:stretch>
            <a:fillRect/>
          </a:stretch>
        </p:blipFill>
        <p:spPr>
          <a:xfrm>
            <a:off x="457200" y="32657"/>
            <a:ext cx="2500381" cy="1785987"/>
          </a:xfrm>
          <a:prstGeom prst="rect">
            <a:avLst/>
          </a:prstGeom>
        </p:spPr>
      </p:pic>
    </p:spTree>
    <p:extLst>
      <p:ext uri="{BB962C8B-B14F-4D97-AF65-F5344CB8AC3E}">
        <p14:creationId xmlns:p14="http://schemas.microsoft.com/office/powerpoint/2010/main" val="2009566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cs typeface="Arial"/>
              </a:rPr>
              <a:t>For Muslims</a:t>
            </a:r>
            <a:endParaRPr lang="en-US" sz="3600" dirty="0">
              <a:solidFill>
                <a:srgbClr val="FF0000"/>
              </a:solidFill>
            </a:endParaRPr>
          </a:p>
        </p:txBody>
      </p:sp>
      <p:sp>
        <p:nvSpPr>
          <p:cNvPr id="3" name="Content Placeholder 2"/>
          <p:cNvSpPr>
            <a:spLocks noGrp="1"/>
          </p:cNvSpPr>
          <p:nvPr>
            <p:ph idx="1"/>
          </p:nvPr>
        </p:nvSpPr>
        <p:spPr>
          <a:xfrm>
            <a:off x="609600" y="1524000"/>
            <a:ext cx="7924800" cy="4602163"/>
          </a:xfrm>
        </p:spPr>
        <p:txBody>
          <a:bodyPr>
            <a:noAutofit/>
          </a:bodyPr>
          <a:lstStyle/>
          <a:p>
            <a:pPr lvl="0">
              <a:lnSpc>
                <a:spcPct val="120000"/>
              </a:lnSpc>
              <a:spcBef>
                <a:spcPts val="0"/>
              </a:spcBef>
              <a:buFont typeface="Wingdings" panose="05000000000000000000" pitchFamily="2" charset="2"/>
              <a:buChar char="ü"/>
            </a:pPr>
            <a:r>
              <a:rPr lang="en-US" sz="2800" dirty="0">
                <a:solidFill>
                  <a:srgbClr val="002060"/>
                </a:solidFill>
                <a:latin typeface="+mj-lt"/>
                <a:ea typeface="Calibri"/>
                <a:cs typeface="Times New Roman" panose="02020603050405020304" pitchFamily="18" charset="0"/>
              </a:rPr>
              <a:t>Jerusalem is Islam’s third holiest city after Mecca and Medina.  </a:t>
            </a:r>
          </a:p>
          <a:p>
            <a:pPr lvl="0">
              <a:lnSpc>
                <a:spcPct val="120000"/>
              </a:lnSpc>
              <a:spcBef>
                <a:spcPts val="0"/>
              </a:spcBef>
              <a:buFont typeface="Wingdings" panose="05000000000000000000" pitchFamily="2" charset="2"/>
              <a:buChar char="ü"/>
            </a:pPr>
            <a:r>
              <a:rPr lang="en-US" sz="2800" dirty="0">
                <a:solidFill>
                  <a:srgbClr val="002060"/>
                </a:solidFill>
                <a:latin typeface="+mj-lt"/>
                <a:ea typeface="Calibri"/>
                <a:cs typeface="Times New Roman" panose="02020603050405020304" pitchFamily="18" charset="0"/>
              </a:rPr>
              <a:t>It is connected with the Prophet Muhammad’s Night Journey on </a:t>
            </a:r>
            <a:r>
              <a:rPr lang="en-US" sz="2800" i="1" dirty="0">
                <a:solidFill>
                  <a:srgbClr val="002060"/>
                </a:solidFill>
                <a:latin typeface="+mj-lt"/>
                <a:ea typeface="Calibri"/>
                <a:cs typeface="Times New Roman" panose="02020603050405020304" pitchFamily="18" charset="0"/>
              </a:rPr>
              <a:t>al-Buraq</a:t>
            </a:r>
            <a:r>
              <a:rPr lang="en-US" sz="2800" dirty="0">
                <a:solidFill>
                  <a:srgbClr val="002060"/>
                </a:solidFill>
                <a:latin typeface="+mj-lt"/>
                <a:ea typeface="Calibri"/>
                <a:cs typeface="Times New Roman" panose="02020603050405020304" pitchFamily="18" charset="0"/>
              </a:rPr>
              <a:t>, his celebrated steed, from Al-Masjid al-Haram in Mecca to Al-Masjid al-Aqsa in Jerusalem (Al </a:t>
            </a:r>
            <a:r>
              <a:rPr lang="en-US" sz="2800" dirty="0" err="1">
                <a:solidFill>
                  <a:srgbClr val="002060"/>
                </a:solidFill>
                <a:latin typeface="+mj-lt"/>
                <a:ea typeface="Calibri"/>
                <a:cs typeface="Times New Roman" panose="02020603050405020304" pitchFamily="18" charset="0"/>
              </a:rPr>
              <a:t>Isra</a:t>
            </a:r>
            <a:r>
              <a:rPr lang="en-US" sz="2800" dirty="0">
                <a:solidFill>
                  <a:srgbClr val="002060"/>
                </a:solidFill>
                <a:latin typeface="+mj-lt"/>
                <a:ea typeface="Calibri"/>
                <a:cs typeface="Times New Roman" panose="02020603050405020304" pitchFamily="18" charset="0"/>
              </a:rPr>
              <a:t>’ 17:1) and his ascension to Heaven (</a:t>
            </a:r>
            <a:r>
              <a:rPr lang="en-US" sz="2800" i="1" dirty="0" err="1">
                <a:solidFill>
                  <a:srgbClr val="002060"/>
                </a:solidFill>
                <a:latin typeface="+mj-lt"/>
                <a:ea typeface="Calibri"/>
                <a:cs typeface="Times New Roman" panose="02020603050405020304" pitchFamily="18" charset="0"/>
              </a:rPr>
              <a:t>Mi</a:t>
            </a:r>
            <a:r>
              <a:rPr lang="en-US" sz="2800" i="1" baseline="30000" dirty="0" err="1">
                <a:solidFill>
                  <a:srgbClr val="002060"/>
                </a:solidFill>
                <a:latin typeface="+mj-lt"/>
                <a:ea typeface="Calibri"/>
                <a:cs typeface="Times New Roman" panose="02020603050405020304" pitchFamily="18" charset="0"/>
              </a:rPr>
              <a:t>c</a:t>
            </a:r>
            <a:r>
              <a:rPr lang="en-US" sz="2800" i="1" dirty="0" err="1">
                <a:solidFill>
                  <a:srgbClr val="002060"/>
                </a:solidFill>
                <a:latin typeface="+mj-lt"/>
                <a:ea typeface="Calibri"/>
                <a:cs typeface="Times New Roman" panose="02020603050405020304" pitchFamily="18" charset="0"/>
              </a:rPr>
              <a:t>raj</a:t>
            </a:r>
            <a:r>
              <a:rPr lang="en-US" sz="2800" dirty="0">
                <a:solidFill>
                  <a:srgbClr val="002060"/>
                </a:solidFill>
                <a:latin typeface="+mj-lt"/>
                <a:ea typeface="Calibri"/>
                <a:cs typeface="Times New Roman" panose="02020603050405020304" pitchFamily="18" charset="0"/>
              </a:rPr>
              <a:t>).  </a:t>
            </a:r>
          </a:p>
          <a:p>
            <a:pPr lvl="0">
              <a:lnSpc>
                <a:spcPct val="120000"/>
              </a:lnSpc>
              <a:spcBef>
                <a:spcPts val="0"/>
              </a:spcBef>
              <a:buFont typeface="Wingdings" panose="05000000000000000000" pitchFamily="2" charset="2"/>
              <a:buChar char="ü"/>
            </a:pPr>
            <a:r>
              <a:rPr lang="en-US" sz="2800" dirty="0">
                <a:solidFill>
                  <a:srgbClr val="002060"/>
                </a:solidFill>
                <a:latin typeface="+mj-lt"/>
                <a:ea typeface="Calibri"/>
                <a:cs typeface="Times New Roman" panose="02020603050405020304" pitchFamily="18" charset="0"/>
              </a:rPr>
              <a:t>Over the years, Jerusalem has signified communal and political independence.</a:t>
            </a:r>
            <a:r>
              <a:rPr lang="en-US" sz="2800" dirty="0">
                <a:solidFill>
                  <a:srgbClr val="002060"/>
                </a:solidFill>
                <a:latin typeface="Times New Roman" panose="02020603050405020304" pitchFamily="18" charset="0"/>
                <a:ea typeface="Calibri"/>
                <a:cs typeface="Times New Roman" panose="02020603050405020304" pitchFamily="18" charset="0"/>
              </a:rPr>
              <a:t>  </a:t>
            </a:r>
            <a:endParaRPr lang="en-US" sz="2800" dirty="0">
              <a:solidFill>
                <a:srgbClr val="002060"/>
              </a:solidFill>
            </a:endParaRPr>
          </a:p>
        </p:txBody>
      </p:sp>
      <p:pic>
        <p:nvPicPr>
          <p:cNvPr id="4" name="Picture 3" descr="Logo&#10;&#10;Description automatically generated">
            <a:extLst>
              <a:ext uri="{FF2B5EF4-FFF2-40B4-BE49-F238E27FC236}">
                <a16:creationId xmlns:a16="http://schemas.microsoft.com/office/drawing/2014/main" id="{EC08F537-6551-0B46-99B7-6C4EBE2AAC9A}"/>
              </a:ext>
            </a:extLst>
          </p:cNvPr>
          <p:cNvPicPr>
            <a:picLocks noChangeAspect="1"/>
          </p:cNvPicPr>
          <p:nvPr/>
        </p:nvPicPr>
        <p:blipFill>
          <a:blip r:embed="rId2"/>
          <a:stretch>
            <a:fillRect/>
          </a:stretch>
        </p:blipFill>
        <p:spPr>
          <a:xfrm>
            <a:off x="457200" y="0"/>
            <a:ext cx="2500381" cy="1785987"/>
          </a:xfrm>
          <a:prstGeom prst="rect">
            <a:avLst/>
          </a:prstGeom>
        </p:spPr>
      </p:pic>
    </p:spTree>
    <p:extLst>
      <p:ext uri="{BB962C8B-B14F-4D97-AF65-F5344CB8AC3E}">
        <p14:creationId xmlns:p14="http://schemas.microsoft.com/office/powerpoint/2010/main" val="289195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55A3-8885-9E46-BE03-BFAA119AAB42}"/>
              </a:ext>
            </a:extLst>
          </p:cNvPr>
          <p:cNvSpPr>
            <a:spLocks noGrp="1"/>
          </p:cNvSpPr>
          <p:nvPr>
            <p:ph type="title"/>
          </p:nvPr>
        </p:nvSpPr>
        <p:spPr/>
        <p:txBody>
          <a:bodyPr>
            <a:normAutofit/>
          </a:bodyPr>
          <a:lstStyle/>
          <a:p>
            <a:r>
              <a:rPr lang="en-US" sz="3600" b="1" dirty="0">
                <a:solidFill>
                  <a:srgbClr val="FF0000"/>
                </a:solidFill>
              </a:rPr>
              <a:t> In Their Own Words</a:t>
            </a:r>
            <a:endParaRPr lang="en-US" sz="3600" dirty="0"/>
          </a:p>
        </p:txBody>
      </p:sp>
      <p:sp>
        <p:nvSpPr>
          <p:cNvPr id="3" name="Content Placeholder 2">
            <a:extLst>
              <a:ext uri="{FF2B5EF4-FFF2-40B4-BE49-F238E27FC236}">
                <a16:creationId xmlns:a16="http://schemas.microsoft.com/office/drawing/2014/main" id="{AB7285B5-87AA-834F-B547-7E949CEF95AF}"/>
              </a:ext>
            </a:extLst>
          </p:cNvPr>
          <p:cNvSpPr>
            <a:spLocks noGrp="1"/>
          </p:cNvSpPr>
          <p:nvPr>
            <p:ph idx="1"/>
          </p:nvPr>
        </p:nvSpPr>
        <p:spPr>
          <a:xfrm>
            <a:off x="609600" y="1524000"/>
            <a:ext cx="7924800" cy="4876800"/>
          </a:xfrm>
        </p:spPr>
        <p:txBody>
          <a:bodyPr>
            <a:normAutofit fontScale="55000" lnSpcReduction="20000"/>
          </a:bodyPr>
          <a:lstStyle/>
          <a:p>
            <a:pPr>
              <a:buFont typeface="Wingdings" pitchFamily="2" charset="2"/>
              <a:buChar char="ü"/>
            </a:pPr>
            <a:r>
              <a:rPr lang="en-US" dirty="0">
                <a:solidFill>
                  <a:schemeClr val="tx2"/>
                </a:solidFill>
              </a:rPr>
              <a:t>HRH Prince El Hassan bin Talal of the Hashemite Kingdom of Jordan</a:t>
            </a:r>
          </a:p>
          <a:p>
            <a:pPr>
              <a:buFont typeface="Wingdings" pitchFamily="2" charset="2"/>
              <a:buChar char="ü"/>
            </a:pPr>
            <a:r>
              <a:rPr lang="en-US" dirty="0">
                <a:solidFill>
                  <a:schemeClr val="tx2"/>
                </a:solidFill>
              </a:rPr>
              <a:t>“Mutual respect and peaceful coexistence are essential prerequisites for a 	lasting peace. The status quo is simply untenable. Jerusalem is a 	shared gift, not the sole property of one government or one people.”</a:t>
            </a:r>
          </a:p>
          <a:p>
            <a:pPr>
              <a:buFont typeface="Wingdings" pitchFamily="2" charset="2"/>
              <a:buChar char="ü"/>
            </a:pPr>
            <a:r>
              <a:rPr lang="en-US" dirty="0">
                <a:solidFill>
                  <a:schemeClr val="tx2"/>
                </a:solidFill>
              </a:rPr>
              <a:t>Dr. Mustafa Abu Sway, Dean of the College of Islamic Studies at Al-Quds University in Jerusalem</a:t>
            </a:r>
          </a:p>
          <a:p>
            <a:pPr marL="0" indent="0">
              <a:buNone/>
            </a:pPr>
            <a:r>
              <a:rPr lang="en-US" dirty="0">
                <a:solidFill>
                  <a:schemeClr val="tx2"/>
                </a:solidFill>
              </a:rPr>
              <a:t>      “Jerusalem will continue to be coveted for its deeply rooted religious 		and spiritual meanings, for the archaeology and history of this Canaanite 	Jebusite city, and for the distinct civilizational force and cultural 	heritage.”</a:t>
            </a:r>
          </a:p>
          <a:p>
            <a:pPr>
              <a:buFont typeface="Wingdings" pitchFamily="2" charset="2"/>
              <a:buChar char="ü"/>
            </a:pPr>
            <a:r>
              <a:rPr lang="en-US" dirty="0">
                <a:solidFill>
                  <a:schemeClr val="tx2"/>
                </a:solidFill>
              </a:rPr>
              <a:t>Dr. Hisham Khatib, Member of Majlis Al-</a:t>
            </a:r>
            <a:r>
              <a:rPr lang="en-US" dirty="0" err="1">
                <a:solidFill>
                  <a:schemeClr val="tx2"/>
                </a:solidFill>
              </a:rPr>
              <a:t>Ayan</a:t>
            </a:r>
            <a:r>
              <a:rPr lang="en-US" dirty="0">
                <a:solidFill>
                  <a:schemeClr val="tx2"/>
                </a:solidFill>
              </a:rPr>
              <a:t>, the Jordanian Senate</a:t>
            </a:r>
          </a:p>
          <a:p>
            <a:pPr marL="0" indent="0">
              <a:buNone/>
            </a:pPr>
            <a:r>
              <a:rPr lang="en-US" dirty="0">
                <a:solidFill>
                  <a:schemeClr val="tx2"/>
                </a:solidFill>
              </a:rPr>
              <a:t>       “Whoever controls Jerusalem, it will remain one of the most historically 	important cities in the world, particularly for its Muslim inhabitants and 	Muslims all over the world.”</a:t>
            </a:r>
          </a:p>
          <a:p>
            <a:pPr>
              <a:buFont typeface="Wingdings" pitchFamily="2" charset="2"/>
              <a:buChar char="ü"/>
            </a:pPr>
            <a:r>
              <a:rPr lang="en-US" dirty="0">
                <a:solidFill>
                  <a:schemeClr val="tx2"/>
                </a:solidFill>
              </a:rPr>
              <a:t>Dr. Imam Imad Ad Din Ahmad, President of the Minaret of Freedom Institute and Muslim Chaplain at American University</a:t>
            </a:r>
          </a:p>
          <a:p>
            <a:pPr marL="0" indent="0">
              <a:buNone/>
            </a:pPr>
            <a:r>
              <a:rPr lang="en-US" dirty="0">
                <a:solidFill>
                  <a:schemeClr val="tx2"/>
                </a:solidFill>
              </a:rPr>
              <a:t>      “Jerusalem is the city of prophets and the gateway of earth to heaven.”</a:t>
            </a:r>
          </a:p>
        </p:txBody>
      </p:sp>
      <p:pic>
        <p:nvPicPr>
          <p:cNvPr id="4" name="Picture 3" descr="Logo&#10;&#10;Description automatically generated">
            <a:extLst>
              <a:ext uri="{FF2B5EF4-FFF2-40B4-BE49-F238E27FC236}">
                <a16:creationId xmlns:a16="http://schemas.microsoft.com/office/drawing/2014/main" id="{855431B2-0DF2-C54D-BF82-A2F46E2C22FD}"/>
              </a:ext>
            </a:extLst>
          </p:cNvPr>
          <p:cNvPicPr>
            <a:picLocks noChangeAspect="1"/>
          </p:cNvPicPr>
          <p:nvPr/>
        </p:nvPicPr>
        <p:blipFill>
          <a:blip r:embed="rId2"/>
          <a:stretch>
            <a:fillRect/>
          </a:stretch>
        </p:blipFill>
        <p:spPr>
          <a:xfrm>
            <a:off x="228600" y="0"/>
            <a:ext cx="2500381" cy="1785987"/>
          </a:xfrm>
          <a:prstGeom prst="rect">
            <a:avLst/>
          </a:prstGeom>
        </p:spPr>
      </p:pic>
    </p:spTree>
    <p:extLst>
      <p:ext uri="{BB962C8B-B14F-4D97-AF65-F5344CB8AC3E}">
        <p14:creationId xmlns:p14="http://schemas.microsoft.com/office/powerpoint/2010/main" val="350530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a:ea typeface="Calibri"/>
                <a:cs typeface="Arial"/>
              </a:rPr>
              <a:t>         </a:t>
            </a:r>
            <a:r>
              <a:rPr lang="en-US" sz="3600" b="1" dirty="0">
                <a:solidFill>
                  <a:srgbClr val="FF0000"/>
                </a:solidFill>
                <a:ea typeface="Calibri"/>
                <a:cs typeface="Arial"/>
              </a:rPr>
              <a:t>… Jerusalem as Religious Space</a:t>
            </a:r>
            <a:endParaRPr lang="en-US" sz="3600" dirty="0">
              <a:solidFill>
                <a:srgbClr val="FF0000"/>
              </a:solidFill>
            </a:endParaRPr>
          </a:p>
        </p:txBody>
      </p:sp>
      <p:sp>
        <p:nvSpPr>
          <p:cNvPr id="3" name="Content Placeholder 2"/>
          <p:cNvSpPr>
            <a:spLocks noGrp="1"/>
          </p:cNvSpPr>
          <p:nvPr>
            <p:ph idx="1"/>
          </p:nvPr>
        </p:nvSpPr>
        <p:spPr>
          <a:xfrm>
            <a:off x="609600" y="1417638"/>
            <a:ext cx="8001000" cy="4983162"/>
          </a:xfrm>
        </p:spPr>
        <p:txBody>
          <a:bodyPr>
            <a:noAutofit/>
          </a:bodyPr>
          <a:lstStyle/>
          <a:p>
            <a:pPr lvl="0">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The sacredness of Jerusalem has amplified conflict among the three monotheistic faiths.  In a poignant account of a journey through the Middle East, William Dalrymple wrote, “In Jerusalem every street corner has its own martyr or monument, saint or shrine.  Its soil is drenched in blood spilt in the name of religion”.  </a:t>
            </a:r>
          </a:p>
          <a:p>
            <a:pPr>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There are Jewish-Muslim tensions over the same holy compound, called the Temple Mount by the Jews and the Noble Sanctuary by the Muslims.  There are even intra-faith rivalries, as demonstrated by the occasional Christian disputes among Greek Orthodox, Latin or Roman Catholic, and Armenian clergy, over rights within the Church of the Holy </a:t>
            </a:r>
            <a:r>
              <a:rPr lang="en-US" sz="2000" dirty="0" err="1">
                <a:solidFill>
                  <a:srgbClr val="002060"/>
                </a:solidFill>
                <a:latin typeface="+mj-lt"/>
                <a:ea typeface="Calibri"/>
                <a:cs typeface="Times New Roman" panose="02020603050405020304" pitchFamily="18" charset="0"/>
              </a:rPr>
              <a:t>Sepulchre</a:t>
            </a:r>
            <a:r>
              <a:rPr lang="en-US" sz="2000" dirty="0">
                <a:solidFill>
                  <a:srgbClr val="002060"/>
                </a:solidFill>
                <a:latin typeface="+mj-lt"/>
                <a:ea typeface="Calibri"/>
                <a:cs typeface="Times New Roman" panose="02020603050405020304" pitchFamily="18" charset="0"/>
              </a:rPr>
              <a:t>, which have prevented the badly needed church renovations. Recent restoration work on Jesus’s tomb began in June 2016 and ended in March 2017; the last was undertaken in 1809-1810 after a major fire. </a:t>
            </a:r>
          </a:p>
          <a:p>
            <a:pPr lvl="0">
              <a:spcBef>
                <a:spcPts val="0"/>
              </a:spcBef>
              <a:buFont typeface="Wingdings" panose="05000000000000000000" pitchFamily="2" charset="2"/>
              <a:buChar char="ü"/>
            </a:pPr>
            <a:r>
              <a:rPr lang="en-US" sz="2000" dirty="0">
                <a:solidFill>
                  <a:srgbClr val="002060"/>
                </a:solidFill>
                <a:latin typeface="+mj-lt"/>
                <a:ea typeface="Calibri"/>
                <a:cs typeface="Times New Roman" panose="02020603050405020304" pitchFamily="18" charset="0"/>
              </a:rPr>
              <a:t>The custody of the door and the key for the Church of the Holy </a:t>
            </a:r>
            <a:r>
              <a:rPr lang="en-US" sz="2000" dirty="0" err="1">
                <a:solidFill>
                  <a:srgbClr val="002060"/>
                </a:solidFill>
                <a:latin typeface="+mj-lt"/>
                <a:ea typeface="Calibri"/>
                <a:cs typeface="Times New Roman" panose="02020603050405020304" pitchFamily="18" charset="0"/>
              </a:rPr>
              <a:t>Sepulchre</a:t>
            </a:r>
            <a:r>
              <a:rPr lang="en-US" sz="2000" dirty="0">
                <a:solidFill>
                  <a:srgbClr val="002060"/>
                </a:solidFill>
                <a:latin typeface="+mj-lt"/>
                <a:ea typeface="Calibri"/>
                <a:cs typeface="Times New Roman" panose="02020603050405020304" pitchFamily="18" charset="0"/>
              </a:rPr>
              <a:t> have been entrusted to two Muslim Palestinian families, </a:t>
            </a:r>
            <a:r>
              <a:rPr lang="en-US" sz="2000" dirty="0" err="1">
                <a:solidFill>
                  <a:srgbClr val="002060"/>
                </a:solidFill>
                <a:latin typeface="+mj-lt"/>
                <a:ea typeface="Calibri"/>
                <a:cs typeface="Times New Roman" panose="02020603050405020304" pitchFamily="18" charset="0"/>
              </a:rPr>
              <a:t>Judeh</a:t>
            </a:r>
            <a:r>
              <a:rPr lang="en-US" sz="2000" dirty="0">
                <a:solidFill>
                  <a:srgbClr val="002060"/>
                </a:solidFill>
                <a:latin typeface="+mj-lt"/>
                <a:ea typeface="Calibri"/>
                <a:cs typeface="Times New Roman" panose="02020603050405020304" pitchFamily="18" charset="0"/>
              </a:rPr>
              <a:t> and </a:t>
            </a:r>
            <a:r>
              <a:rPr lang="en-US" sz="2000" dirty="0" err="1">
                <a:solidFill>
                  <a:srgbClr val="002060"/>
                </a:solidFill>
                <a:latin typeface="+mj-lt"/>
                <a:ea typeface="Calibri"/>
                <a:cs typeface="Times New Roman" panose="02020603050405020304" pitchFamily="18" charset="0"/>
              </a:rPr>
              <a:t>Nusseibeh</a:t>
            </a:r>
            <a:r>
              <a:rPr lang="en-US" sz="2000" dirty="0">
                <a:solidFill>
                  <a:srgbClr val="002060"/>
                </a:solidFill>
                <a:latin typeface="+mj-lt"/>
                <a:ea typeface="Calibri"/>
                <a:cs typeface="Times New Roman" panose="02020603050405020304" pitchFamily="18" charset="0"/>
              </a:rPr>
              <a:t>, for over 770 years.</a:t>
            </a:r>
            <a:endParaRPr lang="en-US" sz="2000" dirty="0">
              <a:solidFill>
                <a:srgbClr val="002060"/>
              </a:solidFill>
              <a:latin typeface="+mj-lt"/>
            </a:endParaRPr>
          </a:p>
        </p:txBody>
      </p:sp>
      <p:pic>
        <p:nvPicPr>
          <p:cNvPr id="4" name="Picture 3" descr="Logo&#10;&#10;Description automatically generated">
            <a:extLst>
              <a:ext uri="{FF2B5EF4-FFF2-40B4-BE49-F238E27FC236}">
                <a16:creationId xmlns:a16="http://schemas.microsoft.com/office/drawing/2014/main" id="{5AF35D00-72E3-CB41-B123-189D8F3EAEA8}"/>
              </a:ext>
            </a:extLst>
          </p:cNvPr>
          <p:cNvPicPr>
            <a:picLocks noChangeAspect="1"/>
          </p:cNvPicPr>
          <p:nvPr/>
        </p:nvPicPr>
        <p:blipFill>
          <a:blip r:embed="rId2"/>
          <a:stretch>
            <a:fillRect/>
          </a:stretch>
        </p:blipFill>
        <p:spPr>
          <a:xfrm>
            <a:off x="0" y="0"/>
            <a:ext cx="2500381" cy="1785987"/>
          </a:xfrm>
          <a:prstGeom prst="rect">
            <a:avLst/>
          </a:prstGeom>
        </p:spPr>
      </p:pic>
    </p:spTree>
    <p:extLst>
      <p:ext uri="{BB962C8B-B14F-4D97-AF65-F5344CB8AC3E}">
        <p14:creationId xmlns:p14="http://schemas.microsoft.com/office/powerpoint/2010/main" val="651181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effectLst/>
                <a:ea typeface="Calibri"/>
                <a:cs typeface="Arial"/>
              </a:rPr>
              <a:t>     Jerusalem as History </a:t>
            </a:r>
            <a:r>
              <a:rPr lang="en-US" sz="3600" b="1" dirty="0">
                <a:solidFill>
                  <a:srgbClr val="FF0000"/>
                </a:solidFill>
                <a:effectLst/>
                <a:latin typeface="Times New Roman"/>
                <a:ea typeface="Calibri"/>
                <a:cs typeface="Arial"/>
              </a:rPr>
              <a:t>…</a:t>
            </a:r>
            <a:endParaRPr lang="en-US" sz="3600" dirty="0">
              <a:solidFill>
                <a:srgbClr val="FF0000"/>
              </a:solidFill>
            </a:endParaRPr>
          </a:p>
        </p:txBody>
      </p:sp>
      <p:sp>
        <p:nvSpPr>
          <p:cNvPr id="3" name="Content Placeholder 2"/>
          <p:cNvSpPr>
            <a:spLocks noGrp="1"/>
          </p:cNvSpPr>
          <p:nvPr>
            <p:ph idx="1"/>
          </p:nvPr>
        </p:nvSpPr>
        <p:spPr>
          <a:xfrm>
            <a:off x="457200" y="1707516"/>
            <a:ext cx="8229600" cy="4418647"/>
          </a:xfrm>
        </p:spPr>
        <p:txBody>
          <a:bodyPr>
            <a:noAutofit/>
          </a:bodyPr>
          <a:lstStyle/>
          <a:p>
            <a:pPr marR="0">
              <a:spcBef>
                <a:spcPts val="0"/>
              </a:spcBef>
              <a:spcAft>
                <a:spcPts val="0"/>
              </a:spcAft>
              <a:buFont typeface="Wingdings" panose="05000000000000000000" pitchFamily="2" charset="2"/>
              <a:buChar char="ü"/>
            </a:pPr>
            <a:r>
              <a:rPr lang="en-US" sz="2400" dirty="0">
                <a:solidFill>
                  <a:srgbClr val="002060"/>
                </a:solidFill>
                <a:effectLst/>
                <a:latin typeface="+mj-lt"/>
                <a:ea typeface="Calibri"/>
                <a:cs typeface="Arial"/>
              </a:rPr>
              <a:t>During the past 4000 years, Jerusalem’s history has been partly written in blood and fire.  It still stains our house of memory.  Canaanites, </a:t>
            </a:r>
            <a:r>
              <a:rPr lang="en-US" sz="2400" dirty="0" err="1">
                <a:solidFill>
                  <a:srgbClr val="002060"/>
                </a:solidFill>
                <a:effectLst/>
                <a:latin typeface="+mj-lt"/>
                <a:ea typeface="Calibri"/>
                <a:cs typeface="Arial"/>
              </a:rPr>
              <a:t>Jebusites</a:t>
            </a:r>
            <a:r>
              <a:rPr lang="en-US" sz="2400" dirty="0">
                <a:solidFill>
                  <a:srgbClr val="002060"/>
                </a:solidFill>
                <a:effectLst/>
                <a:latin typeface="+mj-lt"/>
                <a:ea typeface="Calibri"/>
                <a:cs typeface="Arial"/>
              </a:rPr>
              <a:t>, Israelites, Babylonians, Assyrians, Persians, Romans, Byzantines, Arabs, </a:t>
            </a:r>
            <a:r>
              <a:rPr lang="en-US" sz="2400" dirty="0" err="1">
                <a:solidFill>
                  <a:srgbClr val="002060"/>
                </a:solidFill>
                <a:effectLst/>
                <a:latin typeface="+mj-lt"/>
                <a:ea typeface="Calibri"/>
                <a:cs typeface="Arial"/>
              </a:rPr>
              <a:t>Seljuks</a:t>
            </a:r>
            <a:r>
              <a:rPr lang="en-US" sz="2400" dirty="0">
                <a:solidFill>
                  <a:srgbClr val="002060"/>
                </a:solidFill>
                <a:effectLst/>
                <a:latin typeface="+mj-lt"/>
                <a:ea typeface="Calibri"/>
                <a:cs typeface="Arial"/>
              </a:rPr>
              <a:t>, Crusaders, </a:t>
            </a:r>
            <a:r>
              <a:rPr lang="en-US" sz="2400" dirty="0" err="1">
                <a:solidFill>
                  <a:srgbClr val="002060"/>
                </a:solidFill>
                <a:effectLst/>
                <a:latin typeface="+mj-lt"/>
                <a:ea typeface="Calibri"/>
                <a:cs typeface="Arial"/>
              </a:rPr>
              <a:t>Mamluks</a:t>
            </a:r>
            <a:r>
              <a:rPr lang="en-US" sz="2400" dirty="0">
                <a:solidFill>
                  <a:srgbClr val="002060"/>
                </a:solidFill>
                <a:effectLst/>
                <a:latin typeface="+mj-lt"/>
                <a:ea typeface="Calibri"/>
                <a:cs typeface="Arial"/>
              </a:rPr>
              <a:t>, Ottomans, and British had walked her “holy” paths and tried to make her their home, but what remains of them are mostly archives or archeological ruins!  </a:t>
            </a:r>
          </a:p>
          <a:p>
            <a:pPr marR="0">
              <a:spcBef>
                <a:spcPts val="0"/>
              </a:spcBef>
              <a:spcAft>
                <a:spcPts val="0"/>
              </a:spcAft>
              <a:buFont typeface="Wingdings" panose="05000000000000000000" pitchFamily="2" charset="2"/>
              <a:buChar char="ü"/>
            </a:pPr>
            <a:r>
              <a:rPr lang="en-US" sz="2400" dirty="0">
                <a:solidFill>
                  <a:srgbClr val="002060"/>
                </a:solidFill>
                <a:effectLst/>
                <a:latin typeface="+mj-lt"/>
                <a:ea typeface="Calibri"/>
                <a:cs typeface="Arial"/>
              </a:rPr>
              <a:t>In 1948, Jordan became the ruling power in East Jerusalem and Israel the ruling power in West Jerusalem.  Although Jordan and the Palestinians have influence in East Jerusalem, the whole city since 1967 has been under Israel’s control. </a:t>
            </a:r>
            <a:endParaRPr lang="en-US" sz="2400" dirty="0">
              <a:solidFill>
                <a:srgbClr val="002060"/>
              </a:solidFill>
              <a:latin typeface="+mj-lt"/>
              <a:ea typeface="Calibri"/>
              <a:cs typeface="Arial"/>
            </a:endParaRPr>
          </a:p>
        </p:txBody>
      </p:sp>
      <p:pic>
        <p:nvPicPr>
          <p:cNvPr id="4" name="Picture 3" descr="Logo&#10;&#10;Description automatically generated">
            <a:extLst>
              <a:ext uri="{FF2B5EF4-FFF2-40B4-BE49-F238E27FC236}">
                <a16:creationId xmlns:a16="http://schemas.microsoft.com/office/drawing/2014/main" id="{FF089610-914A-A64E-803B-D0267C690FDF}"/>
              </a:ext>
            </a:extLst>
          </p:cNvPr>
          <p:cNvPicPr>
            <a:picLocks noChangeAspect="1"/>
          </p:cNvPicPr>
          <p:nvPr/>
        </p:nvPicPr>
        <p:blipFill>
          <a:blip r:embed="rId2"/>
          <a:stretch>
            <a:fillRect/>
          </a:stretch>
        </p:blipFill>
        <p:spPr>
          <a:xfrm>
            <a:off x="76200" y="21771"/>
            <a:ext cx="2500381" cy="1785987"/>
          </a:xfrm>
          <a:prstGeom prst="rect">
            <a:avLst/>
          </a:prstGeom>
        </p:spPr>
      </p:pic>
    </p:spTree>
    <p:extLst>
      <p:ext uri="{BB962C8B-B14F-4D97-AF65-F5344CB8AC3E}">
        <p14:creationId xmlns:p14="http://schemas.microsoft.com/office/powerpoint/2010/main" val="169711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a:solidFill>
                  <a:srgbClr val="FF0000"/>
                </a:solidFill>
                <a:ea typeface="Calibri"/>
                <a:cs typeface="Arial"/>
              </a:rPr>
              <a:t>      … Jerusalem as History</a:t>
            </a:r>
            <a:endParaRPr lang="en-US" sz="3600" dirty="0">
              <a:solidFill>
                <a:srgbClr val="FF0000"/>
              </a:solidFill>
            </a:endParaRPr>
          </a:p>
        </p:txBody>
      </p:sp>
      <p:sp>
        <p:nvSpPr>
          <p:cNvPr id="3" name="Content Placeholder 2"/>
          <p:cNvSpPr>
            <a:spLocks noGrp="1"/>
          </p:cNvSpPr>
          <p:nvPr>
            <p:ph idx="1"/>
          </p:nvPr>
        </p:nvSpPr>
        <p:spPr>
          <a:xfrm>
            <a:off x="457200" y="1371600"/>
            <a:ext cx="8153400" cy="4754563"/>
          </a:xfrm>
        </p:spPr>
        <p:txBody>
          <a:bodyPr>
            <a:normAutofit fontScale="92500" lnSpcReduction="10000"/>
          </a:bodyPr>
          <a:lstStyle/>
          <a:p>
            <a:pPr lvl="0">
              <a:spcBef>
                <a:spcPts val="0"/>
              </a:spcBef>
              <a:buFont typeface="Wingdings" panose="05000000000000000000" pitchFamily="2" charset="2"/>
              <a:buChar char="ü"/>
            </a:pPr>
            <a:r>
              <a:rPr lang="en-US" sz="2200" dirty="0">
                <a:solidFill>
                  <a:srgbClr val="002060"/>
                </a:solidFill>
                <a:latin typeface="+mj-lt"/>
                <a:ea typeface="Calibri"/>
                <a:cs typeface="Times New Roman" panose="02020603050405020304" pitchFamily="18" charset="0"/>
              </a:rPr>
              <a:t>Although destroyed several times, the city maintains its essence and the distinguished cultures and traditions of various peoples who call it home.</a:t>
            </a:r>
          </a:p>
          <a:p>
            <a:pPr lvl="0">
              <a:spcBef>
                <a:spcPts val="0"/>
              </a:spcBef>
              <a:buFont typeface="Wingdings" panose="05000000000000000000" pitchFamily="2" charset="2"/>
              <a:buChar char="ü"/>
            </a:pPr>
            <a:r>
              <a:rPr lang="en-US" sz="2200" dirty="0">
                <a:solidFill>
                  <a:srgbClr val="002060"/>
                </a:solidFill>
                <a:latin typeface="+mj-lt"/>
                <a:ea typeface="Calibri"/>
                <a:cs typeface="Times New Roman" panose="02020603050405020304" pitchFamily="18" charset="0"/>
              </a:rPr>
              <a:t>The Israeli Jewish and Palestinian Arab communities have voiced claims and counterclaims and erected psychological blinders that perpetuate a zero-sum game and make peace less likely.  A large segment in each community has constructed distinct collective identities or has adopted partial views of history that delegitimize the history and aspirations of “the other”.  </a:t>
            </a:r>
          </a:p>
          <a:p>
            <a:pPr lvl="0">
              <a:spcBef>
                <a:spcPts val="0"/>
              </a:spcBef>
              <a:buFont typeface="Wingdings" panose="05000000000000000000" pitchFamily="2" charset="2"/>
              <a:buChar char="ü"/>
            </a:pPr>
            <a:r>
              <a:rPr lang="en-US" sz="2200" dirty="0">
                <a:solidFill>
                  <a:srgbClr val="002060"/>
                </a:solidFill>
                <a:latin typeface="+mj-lt"/>
                <a:ea typeface="Calibri"/>
                <a:cs typeface="Times New Roman" panose="02020603050405020304" pitchFamily="18" charset="0"/>
              </a:rPr>
              <a:t>Members in each community have resorted to varying levels of violence to make their case or retaliate, resulting in the killing and maiming of countless inhabitants and in dispossession, humiliation, and impoverishment, as expressed by several wars and bloody episodes.</a:t>
            </a:r>
          </a:p>
          <a:p>
            <a:pPr lvl="0">
              <a:spcBef>
                <a:spcPts val="0"/>
              </a:spcBef>
              <a:buFont typeface="Wingdings" panose="05000000000000000000" pitchFamily="2" charset="2"/>
              <a:buChar char="ü"/>
            </a:pPr>
            <a:r>
              <a:rPr lang="en-US" sz="2200" dirty="0">
                <a:solidFill>
                  <a:srgbClr val="002060"/>
                </a:solidFill>
                <a:latin typeface="+mj-lt"/>
                <a:ea typeface="Calibri"/>
                <a:cs typeface="Times New Roman" panose="02020603050405020304" pitchFamily="18" charset="0"/>
              </a:rPr>
              <a:t>The language of conquerors and occupiers was and remains one of power and intrigue, not accommodation and reconciliation.  The main goal was and is one of disempowerment and dispossession, not caring, community creation, and peace building.</a:t>
            </a:r>
          </a:p>
          <a:p>
            <a:endParaRPr lang="en-US" dirty="0">
              <a:latin typeface="+mj-lt"/>
            </a:endParaRPr>
          </a:p>
        </p:txBody>
      </p:sp>
      <p:pic>
        <p:nvPicPr>
          <p:cNvPr id="4" name="Picture 3" descr="Logo&#10;&#10;Description automatically generated">
            <a:extLst>
              <a:ext uri="{FF2B5EF4-FFF2-40B4-BE49-F238E27FC236}">
                <a16:creationId xmlns:a16="http://schemas.microsoft.com/office/drawing/2014/main" id="{A2F2BA1D-249D-B442-A68A-BFC772EC4D70}"/>
              </a:ext>
            </a:extLst>
          </p:cNvPr>
          <p:cNvPicPr>
            <a:picLocks noChangeAspect="1"/>
          </p:cNvPicPr>
          <p:nvPr/>
        </p:nvPicPr>
        <p:blipFill>
          <a:blip r:embed="rId2"/>
          <a:stretch>
            <a:fillRect/>
          </a:stretch>
        </p:blipFill>
        <p:spPr>
          <a:xfrm>
            <a:off x="304800" y="-222275"/>
            <a:ext cx="2500381" cy="1785987"/>
          </a:xfrm>
          <a:prstGeom prst="rect">
            <a:avLst/>
          </a:prstGeom>
        </p:spPr>
      </p:pic>
    </p:spTree>
    <p:extLst>
      <p:ext uri="{BB962C8B-B14F-4D97-AF65-F5344CB8AC3E}">
        <p14:creationId xmlns:p14="http://schemas.microsoft.com/office/powerpoint/2010/main" val="56960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ea typeface="Calibri"/>
                <a:cs typeface="Arial"/>
              </a:rPr>
              <a:t>            Jerusalem as Political Domain …</a:t>
            </a:r>
            <a:endParaRPr lang="en-US" sz="3600" dirty="0">
              <a:solidFill>
                <a:srgbClr val="FF0000"/>
              </a:solidFill>
            </a:endParaRPr>
          </a:p>
        </p:txBody>
      </p:sp>
      <p:sp>
        <p:nvSpPr>
          <p:cNvPr id="3" name="Content Placeholder 2"/>
          <p:cNvSpPr>
            <a:spLocks noGrp="1"/>
          </p:cNvSpPr>
          <p:nvPr>
            <p:ph idx="1"/>
          </p:nvPr>
        </p:nvSpPr>
        <p:spPr>
          <a:xfrm>
            <a:off x="609600" y="1447800"/>
            <a:ext cx="7924800" cy="4678363"/>
          </a:xfrm>
        </p:spPr>
        <p:txBody>
          <a:bodyPr>
            <a:normAutofit fontScale="92500" lnSpcReduction="20000"/>
          </a:bodyPr>
          <a:lstStyle/>
          <a:p>
            <a:pPr lvl="0">
              <a:spcBef>
                <a:spcPts val="0"/>
              </a:spcBef>
              <a:buFont typeface="Wingdings" panose="05000000000000000000" pitchFamily="2" charset="2"/>
              <a:buChar char="ü"/>
            </a:pPr>
            <a:r>
              <a:rPr lang="en-US" sz="2400" dirty="0">
                <a:solidFill>
                  <a:srgbClr val="002060"/>
                </a:solidFill>
                <a:latin typeface="+mj-lt"/>
                <a:ea typeface="Calibri"/>
                <a:cs typeface="Times New Roman" panose="02020603050405020304" pitchFamily="18" charset="0"/>
              </a:rPr>
              <a:t>Jerusalem is our collective city, but she remains challenged.  </a:t>
            </a:r>
          </a:p>
          <a:p>
            <a:pPr lvl="0">
              <a:spcBef>
                <a:spcPts val="0"/>
              </a:spcBef>
              <a:buFont typeface="Wingdings" panose="05000000000000000000" pitchFamily="2" charset="2"/>
              <a:buChar char="ü"/>
            </a:pPr>
            <a:r>
              <a:rPr lang="en-US" sz="2400" dirty="0">
                <a:solidFill>
                  <a:srgbClr val="002060"/>
                </a:solidFill>
                <a:latin typeface="+mj-lt"/>
                <a:ea typeface="Calibri"/>
                <a:cs typeface="Times New Roman" panose="02020603050405020304" pitchFamily="18" charset="0"/>
              </a:rPr>
              <a:t>Israel won the June 1967 War, removed the barbed wire and frontier separating East Jerusalem from West Jerusalem, proclaiming the city as its “eternal capital.”</a:t>
            </a:r>
          </a:p>
          <a:p>
            <a:pPr lvl="0">
              <a:spcBef>
                <a:spcPts val="0"/>
              </a:spcBef>
              <a:buFont typeface="Wingdings" panose="05000000000000000000" pitchFamily="2" charset="2"/>
              <a:buChar char="ü"/>
            </a:pPr>
            <a:r>
              <a:rPr lang="en-US" sz="2400" dirty="0">
                <a:solidFill>
                  <a:srgbClr val="002060"/>
                </a:solidFill>
                <a:latin typeface="+mj-lt"/>
                <a:ea typeface="Calibri"/>
                <a:cs typeface="Times New Roman" panose="02020603050405020304" pitchFamily="18" charset="0"/>
              </a:rPr>
              <a:t>Israeli Jews and Palestinian Arabs do not view this situation in the same way.  While there are interactions between them, their proximity and socioeconomic exchanges do not guarantee close friendships or warm neighborly relations.  Each community uses arguments and counterarguments to discredit the other community.  </a:t>
            </a:r>
          </a:p>
          <a:p>
            <a:pPr lvl="0">
              <a:spcBef>
                <a:spcPts val="0"/>
              </a:spcBef>
              <a:buFont typeface="Wingdings" panose="05000000000000000000" pitchFamily="2" charset="2"/>
              <a:buChar char="ü"/>
            </a:pPr>
            <a:r>
              <a:rPr lang="en-US" sz="2400" dirty="0">
                <a:solidFill>
                  <a:srgbClr val="002060"/>
                </a:solidFill>
                <a:latin typeface="+mj-lt"/>
                <a:ea typeface="Calibri"/>
                <a:cs typeface="Times New Roman" panose="02020603050405020304" pitchFamily="18" charset="0"/>
              </a:rPr>
              <a:t>When reason and truth are most needed, they get buried under tons of contrary evidence and decades and years of miscommunication, misinterpretation, and misunderstanding.  That is not surprising given their divergent backgrounds, opposite historical experiences, and “the lack of a consensual polity”.  </a:t>
            </a:r>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1FFFE406-4F2B-5B4A-9381-5909A62C85BF}"/>
              </a:ext>
            </a:extLst>
          </p:cNvPr>
          <p:cNvPicPr>
            <a:picLocks noChangeAspect="1"/>
          </p:cNvPicPr>
          <p:nvPr/>
        </p:nvPicPr>
        <p:blipFill>
          <a:blip r:embed="rId2"/>
          <a:stretch>
            <a:fillRect/>
          </a:stretch>
        </p:blipFill>
        <p:spPr>
          <a:xfrm>
            <a:off x="0" y="0"/>
            <a:ext cx="2500381" cy="1785987"/>
          </a:xfrm>
          <a:prstGeom prst="rect">
            <a:avLst/>
          </a:prstGeom>
        </p:spPr>
      </p:pic>
    </p:spTree>
    <p:extLst>
      <p:ext uri="{BB962C8B-B14F-4D97-AF65-F5344CB8AC3E}">
        <p14:creationId xmlns:p14="http://schemas.microsoft.com/office/powerpoint/2010/main" val="1175872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a:solidFill>
                  <a:srgbClr val="FF0000"/>
                </a:solidFill>
                <a:effectLst/>
                <a:ea typeface="Calibri"/>
                <a:cs typeface="Arial"/>
              </a:rPr>
              <a:t>              … Jerusalem as Political Domain</a:t>
            </a:r>
            <a:endParaRPr lang="en-US" sz="3600" dirty="0">
              <a:solidFill>
                <a:srgbClr val="FF0000"/>
              </a:solidFill>
            </a:endParaRPr>
          </a:p>
        </p:txBody>
      </p:sp>
      <p:sp>
        <p:nvSpPr>
          <p:cNvPr id="3" name="Content Placeholder 2"/>
          <p:cNvSpPr>
            <a:spLocks noGrp="1"/>
          </p:cNvSpPr>
          <p:nvPr>
            <p:ph idx="1"/>
          </p:nvPr>
        </p:nvSpPr>
        <p:spPr>
          <a:xfrm>
            <a:off x="533400" y="1066800"/>
            <a:ext cx="8153400" cy="5334000"/>
          </a:xfrm>
        </p:spPr>
        <p:txBody>
          <a:bodyPr>
            <a:normAutofit fontScale="62500" lnSpcReduction="20000"/>
          </a:bodyPr>
          <a:lstStyle/>
          <a:p>
            <a:pPr marR="0">
              <a:lnSpc>
                <a:spcPct val="120000"/>
              </a:lnSpc>
              <a:spcBef>
                <a:spcPts val="0"/>
              </a:spcBef>
              <a:spcAft>
                <a:spcPts val="0"/>
              </a:spcAft>
              <a:buFont typeface="Wingdings" panose="05000000000000000000" pitchFamily="2" charset="2"/>
              <a:buChar char="ü"/>
            </a:pPr>
            <a:r>
              <a:rPr lang="en-US" dirty="0">
                <a:solidFill>
                  <a:srgbClr val="002060"/>
                </a:solidFill>
                <a:effectLst/>
                <a:ea typeface="Calibri"/>
                <a:cs typeface="Arial"/>
              </a:rPr>
              <a:t>Israeli Jews and Palestinian Arabs “inhabit different districts, speak different languages, attend different schools, read different newspapers, watch different television programs, observe different holy days, follow different football teams—live, in almost every significant respect, different lives”.  Equally important, they “inhabit different mental worlds, informed by fundamentally different ideological axioms, infected with profound collective suspicions of each other and infused with a mutual dread that has repeatedly exploded into hate-filled aggression”.</a:t>
            </a:r>
            <a:endParaRPr lang="en-US" sz="2800" dirty="0">
              <a:solidFill>
                <a:srgbClr val="002060"/>
              </a:solidFill>
              <a:ea typeface="Calibri"/>
              <a:cs typeface="Arial"/>
            </a:endParaRPr>
          </a:p>
          <a:p>
            <a:pPr marR="0">
              <a:lnSpc>
                <a:spcPct val="120000"/>
              </a:lnSpc>
              <a:spcBef>
                <a:spcPts val="0"/>
              </a:spcBef>
              <a:spcAft>
                <a:spcPts val="0"/>
              </a:spcAft>
              <a:buFont typeface="Wingdings" panose="05000000000000000000" pitchFamily="2" charset="2"/>
              <a:buChar char="ü"/>
            </a:pPr>
            <a:r>
              <a:rPr lang="en-US" dirty="0">
                <a:solidFill>
                  <a:srgbClr val="002060"/>
                </a:solidFill>
                <a:effectLst/>
                <a:ea typeface="Calibri"/>
                <a:cs typeface="Arial"/>
              </a:rPr>
              <a:t>Israeli Jews and Palestinian Arabs do not have a meeting of minds.  They compete over Jerusalem, even though the former has the upper military and political hand.  Both, especially Israeli Jews, rush to buy, rent, or claim ownership of land in accordance with their differing perception of a historic right and in anticipation of future negotiations over her status.  Simultaneously, the newer sections of Jerusalem continue expanding even while the price of land and the construction cost are astronomical and the annual gross national product per capita, especially for Palestinian Arabs, is low.  One wonders who is financing such expansion.</a:t>
            </a:r>
            <a:endParaRPr lang="en-US" sz="2800" dirty="0">
              <a:solidFill>
                <a:srgbClr val="002060"/>
              </a:solidFill>
              <a:ea typeface="Calibri"/>
              <a:cs typeface="Arial"/>
            </a:endParaRPr>
          </a:p>
        </p:txBody>
      </p:sp>
      <p:pic>
        <p:nvPicPr>
          <p:cNvPr id="4" name="Picture 3" descr="Logo&#10;&#10;Description automatically generated">
            <a:extLst>
              <a:ext uri="{FF2B5EF4-FFF2-40B4-BE49-F238E27FC236}">
                <a16:creationId xmlns:a16="http://schemas.microsoft.com/office/drawing/2014/main" id="{29A635DF-282B-CF4E-9F54-4A8FB1738A8C}"/>
              </a:ext>
            </a:extLst>
          </p:cNvPr>
          <p:cNvPicPr>
            <a:picLocks noChangeAspect="1"/>
          </p:cNvPicPr>
          <p:nvPr/>
        </p:nvPicPr>
        <p:blipFill>
          <a:blip r:embed="rId2"/>
          <a:stretch>
            <a:fillRect/>
          </a:stretch>
        </p:blipFill>
        <p:spPr>
          <a:xfrm>
            <a:off x="14219" y="-222275"/>
            <a:ext cx="2500381" cy="1785987"/>
          </a:xfrm>
          <a:prstGeom prst="rect">
            <a:avLst/>
          </a:prstGeom>
        </p:spPr>
      </p:pic>
    </p:spTree>
    <p:extLst>
      <p:ext uri="{BB962C8B-B14F-4D97-AF65-F5344CB8AC3E}">
        <p14:creationId xmlns:p14="http://schemas.microsoft.com/office/powerpoint/2010/main" val="731686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20000" cy="792162"/>
          </a:xfrm>
        </p:spPr>
        <p:txBody>
          <a:bodyPr>
            <a:normAutofit/>
          </a:bodyPr>
          <a:lstStyle/>
          <a:p>
            <a:r>
              <a:rPr lang="en-US" sz="3600" b="1" dirty="0">
                <a:solidFill>
                  <a:srgbClr val="FF0000"/>
                </a:solidFill>
                <a:effectLst/>
                <a:latin typeface="+mn-lt"/>
                <a:ea typeface="Calibri"/>
                <a:cs typeface="Arial"/>
              </a:rPr>
              <a:t>         Jerusalem as Cultural Milieu …</a:t>
            </a:r>
            <a:endParaRPr lang="en-US" sz="3600" dirty="0">
              <a:solidFill>
                <a:srgbClr val="FF0000"/>
              </a:solidFill>
              <a:latin typeface="+mn-lt"/>
            </a:endParaRPr>
          </a:p>
        </p:txBody>
      </p:sp>
      <p:sp>
        <p:nvSpPr>
          <p:cNvPr id="3" name="Content Placeholder 2"/>
          <p:cNvSpPr>
            <a:spLocks noGrp="1"/>
          </p:cNvSpPr>
          <p:nvPr>
            <p:ph idx="1"/>
          </p:nvPr>
        </p:nvSpPr>
        <p:spPr>
          <a:xfrm>
            <a:off x="533400" y="1295400"/>
            <a:ext cx="8077200" cy="5181600"/>
          </a:xfrm>
        </p:spPr>
        <p:txBody>
          <a:bodyPr>
            <a:noAutofit/>
          </a:bodyPr>
          <a:lstStyle/>
          <a:p>
            <a:pPr marR="0">
              <a:spcBef>
                <a:spcPts val="0"/>
              </a:spcBef>
              <a:spcAft>
                <a:spcPts val="0"/>
              </a:spcAft>
              <a:buFont typeface="Wingdings" panose="05000000000000000000" pitchFamily="2" charset="2"/>
              <a:buChar char="ü"/>
            </a:pPr>
            <a:r>
              <a:rPr lang="en-US" sz="2200" dirty="0">
                <a:solidFill>
                  <a:srgbClr val="002060"/>
                </a:solidFill>
                <a:effectLst/>
                <a:ea typeface="Calibri"/>
                <a:cs typeface="Times New Roman" panose="02020603050405020304" pitchFamily="18" charset="0"/>
              </a:rPr>
              <a:t>Jerusalem is a workshop of cultural identity. It is where prophets of old and their followers walked and passed on inspiration and knowledge to others, and where the characters and personalities of multitudes were and are being formed.</a:t>
            </a:r>
          </a:p>
          <a:p>
            <a:pPr marR="0">
              <a:spcBef>
                <a:spcPts val="0"/>
              </a:spcBef>
              <a:spcAft>
                <a:spcPts val="0"/>
              </a:spcAft>
              <a:buFont typeface="Wingdings" panose="05000000000000000000" pitchFamily="2" charset="2"/>
              <a:buChar char="ü"/>
            </a:pPr>
            <a:r>
              <a:rPr lang="en-US" sz="2200" dirty="0">
                <a:solidFill>
                  <a:srgbClr val="002060"/>
                </a:solidFill>
                <a:ea typeface="Calibri"/>
                <a:cs typeface="Times New Roman" panose="02020603050405020304" pitchFamily="18" charset="0"/>
              </a:rPr>
              <a:t>Jerusalem</a:t>
            </a:r>
            <a:r>
              <a:rPr lang="en-US" sz="2200" dirty="0">
                <a:solidFill>
                  <a:srgbClr val="002060"/>
                </a:solidFill>
                <a:effectLst/>
                <a:ea typeface="Calibri"/>
                <a:cs typeface="Times New Roman" panose="02020603050405020304" pitchFamily="18" charset="0"/>
              </a:rPr>
              <a:t> is where we want to live and let live, where we wish to raise our children with inclusive values, where we hope to leave the world in a better condition than we found it.</a:t>
            </a:r>
            <a:endParaRPr lang="en-US" sz="2200" dirty="0">
              <a:solidFill>
                <a:srgbClr val="002060"/>
              </a:solidFill>
              <a:ea typeface="Calibri"/>
              <a:cs typeface="Times New Roman" panose="02020603050405020304" pitchFamily="18" charset="0"/>
            </a:endParaRPr>
          </a:p>
          <a:p>
            <a:pPr marR="0">
              <a:spcBef>
                <a:spcPts val="0"/>
              </a:spcBef>
              <a:spcAft>
                <a:spcPts val="0"/>
              </a:spcAft>
              <a:buFont typeface="Wingdings" panose="05000000000000000000" pitchFamily="2" charset="2"/>
              <a:buChar char="ü"/>
            </a:pPr>
            <a:r>
              <a:rPr lang="en-US" sz="2200" dirty="0">
                <a:solidFill>
                  <a:srgbClr val="002060"/>
                </a:solidFill>
                <a:effectLst/>
                <a:ea typeface="Calibri"/>
                <a:cs typeface="Times New Roman" panose="02020603050405020304" pitchFamily="18" charset="0"/>
              </a:rPr>
              <a:t>While there is a tendency to categorize people based on their ethnic identity and identity cards, there is much more to witness in the unique looks in their eyes, in their individual smiles or tears. These speak volumes of who they are and of their aspirations and desires. The lines in their foreheads reflect diverse backgrounds and a history, more of distrust and pain than trust and pleasure, and a struggle for security, survival, and wellbeing</a:t>
            </a:r>
            <a:r>
              <a:rPr lang="en-US" sz="2200" dirty="0">
                <a:effectLst/>
                <a:latin typeface="Times New Roman" panose="02020603050405020304" pitchFamily="18" charset="0"/>
                <a:ea typeface="Calibri"/>
                <a:cs typeface="Times New Roman" panose="02020603050405020304" pitchFamily="18" charset="0"/>
              </a:rPr>
              <a:t>.</a:t>
            </a:r>
            <a:endParaRPr lang="en-US" sz="2200" dirty="0">
              <a:latin typeface="Times New Roman" panose="02020603050405020304" pitchFamily="18" charset="0"/>
              <a:ea typeface="Calibri"/>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177E34B4-9845-1448-BFED-49E94AB52FA6}"/>
              </a:ext>
            </a:extLst>
          </p:cNvPr>
          <p:cNvPicPr>
            <a:picLocks noChangeAspect="1"/>
          </p:cNvPicPr>
          <p:nvPr/>
        </p:nvPicPr>
        <p:blipFill>
          <a:blip r:embed="rId2"/>
          <a:stretch>
            <a:fillRect/>
          </a:stretch>
        </p:blipFill>
        <p:spPr>
          <a:xfrm>
            <a:off x="-304800" y="-222275"/>
            <a:ext cx="2500381" cy="1785987"/>
          </a:xfrm>
          <a:prstGeom prst="rect">
            <a:avLst/>
          </a:prstGeom>
        </p:spPr>
      </p:pic>
    </p:spTree>
    <p:extLst>
      <p:ext uri="{BB962C8B-B14F-4D97-AF65-F5344CB8AC3E}">
        <p14:creationId xmlns:p14="http://schemas.microsoft.com/office/powerpoint/2010/main" val="3216678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a:solidFill>
                  <a:srgbClr val="FF0000"/>
                </a:solidFill>
                <a:ea typeface="Calibri"/>
                <a:cs typeface="Arial"/>
              </a:rPr>
              <a:t>          … Jerusalem as Cultural Milieu</a:t>
            </a:r>
            <a:endParaRPr lang="en-US" sz="3600" dirty="0">
              <a:solidFill>
                <a:srgbClr val="FF0000"/>
              </a:solidFill>
            </a:endParaRPr>
          </a:p>
        </p:txBody>
      </p:sp>
      <p:sp>
        <p:nvSpPr>
          <p:cNvPr id="3" name="Content Placeholder 2"/>
          <p:cNvSpPr>
            <a:spLocks noGrp="1"/>
          </p:cNvSpPr>
          <p:nvPr>
            <p:ph idx="1"/>
          </p:nvPr>
        </p:nvSpPr>
        <p:spPr>
          <a:xfrm>
            <a:off x="457200" y="1371600"/>
            <a:ext cx="8077200" cy="5029200"/>
          </a:xfrm>
        </p:spPr>
        <p:txBody>
          <a:bodyPr>
            <a:noAutofit/>
          </a:bodyPr>
          <a:lstStyle/>
          <a:p>
            <a:pPr lvl="0">
              <a:spcBef>
                <a:spcPts val="0"/>
              </a:spcBef>
              <a:buFont typeface="Wingdings" panose="05000000000000000000" pitchFamily="2" charset="2"/>
              <a:buChar char="ü"/>
            </a:pPr>
            <a:r>
              <a:rPr lang="en-US" sz="2200" dirty="0">
                <a:solidFill>
                  <a:srgbClr val="002060"/>
                </a:solidFill>
                <a:ea typeface="Calibri"/>
                <a:cs typeface="Times New Roman" panose="02020603050405020304" pitchFamily="18" charset="0"/>
              </a:rPr>
              <a:t>Cultural identity is not static or separate from its community or web of relationships.  Aspects of it do change through time as they shape and are shaped by surrounding influences.  </a:t>
            </a:r>
          </a:p>
          <a:p>
            <a:pPr lvl="0">
              <a:spcBef>
                <a:spcPts val="0"/>
              </a:spcBef>
              <a:buFont typeface="Wingdings" panose="05000000000000000000" pitchFamily="2" charset="2"/>
              <a:buChar char="ü"/>
            </a:pPr>
            <a:r>
              <a:rPr lang="en-US" sz="2200" dirty="0">
                <a:solidFill>
                  <a:srgbClr val="002060"/>
                </a:solidFill>
                <a:ea typeface="Calibri"/>
                <a:cs typeface="Times New Roman" panose="02020603050405020304" pitchFamily="18" charset="0"/>
              </a:rPr>
              <a:t>In the latter part of the 19</a:t>
            </a:r>
            <a:r>
              <a:rPr lang="en-US" sz="2200" baseline="30000" dirty="0">
                <a:solidFill>
                  <a:srgbClr val="002060"/>
                </a:solidFill>
                <a:ea typeface="Calibri"/>
                <a:cs typeface="Times New Roman" panose="02020603050405020304" pitchFamily="18" charset="0"/>
              </a:rPr>
              <a:t>th</a:t>
            </a:r>
            <a:r>
              <a:rPr lang="en-US" sz="2200" dirty="0">
                <a:solidFill>
                  <a:srgbClr val="002060"/>
                </a:solidFill>
                <a:ea typeface="Calibri"/>
                <a:cs typeface="Times New Roman" panose="02020603050405020304" pitchFamily="18" charset="0"/>
              </a:rPr>
              <a:t> century and the early part of the 20</a:t>
            </a:r>
            <a:r>
              <a:rPr lang="en-US" sz="2200" baseline="30000" dirty="0">
                <a:solidFill>
                  <a:srgbClr val="002060"/>
                </a:solidFill>
                <a:ea typeface="Calibri"/>
                <a:cs typeface="Times New Roman" panose="02020603050405020304" pitchFamily="18" charset="0"/>
              </a:rPr>
              <a:t>th</a:t>
            </a:r>
            <a:r>
              <a:rPr lang="en-US" sz="2200" dirty="0">
                <a:solidFill>
                  <a:srgbClr val="002060"/>
                </a:solidFill>
                <a:ea typeface="Calibri"/>
                <a:cs typeface="Times New Roman" panose="02020603050405020304" pitchFamily="18" charset="0"/>
              </a:rPr>
              <a:t> century, Arabs and Jews in Jerusalem lived in relative harmony with each other.  That began to change at the end of the Ottoman Empire and the First World War when each of Zionism and Arab nationalism appropriated the local identity of its own community in Palestine, creating clear distinctions with the other and differing attitudes and behaviors toward the other. </a:t>
            </a:r>
          </a:p>
          <a:p>
            <a:pPr lvl="0">
              <a:spcBef>
                <a:spcPts val="0"/>
              </a:spcBef>
              <a:buFont typeface="Wingdings" panose="05000000000000000000" pitchFamily="2" charset="2"/>
              <a:buChar char="ü"/>
            </a:pPr>
            <a:r>
              <a:rPr lang="en-US" sz="2200" dirty="0">
                <a:solidFill>
                  <a:srgbClr val="002060"/>
                </a:solidFill>
                <a:ea typeface="Calibri"/>
                <a:cs typeface="Times New Roman" panose="02020603050405020304" pitchFamily="18" charset="0"/>
              </a:rPr>
              <a:t>The gap between Israelis and Palestinians is wide but hope for a better future is enhanced by a realistic appraisal of what is possible and an empathetic understanding of the other. Such new thinking and acting allow learning from past lessons, responding to today’s problems, and meeting tomorrow’s challenges.</a:t>
            </a:r>
          </a:p>
        </p:txBody>
      </p:sp>
      <p:pic>
        <p:nvPicPr>
          <p:cNvPr id="4" name="Picture 3" descr="Logo&#10;&#10;Description automatically generated">
            <a:extLst>
              <a:ext uri="{FF2B5EF4-FFF2-40B4-BE49-F238E27FC236}">
                <a16:creationId xmlns:a16="http://schemas.microsoft.com/office/drawing/2014/main" id="{58DD073E-C3EB-4241-A1C4-587E92669E1F}"/>
              </a:ext>
            </a:extLst>
          </p:cNvPr>
          <p:cNvPicPr>
            <a:picLocks noChangeAspect="1"/>
          </p:cNvPicPr>
          <p:nvPr/>
        </p:nvPicPr>
        <p:blipFill>
          <a:blip r:embed="rId2"/>
          <a:stretch>
            <a:fillRect/>
          </a:stretch>
        </p:blipFill>
        <p:spPr>
          <a:xfrm>
            <a:off x="-61981" y="-146074"/>
            <a:ext cx="2500381" cy="1785987"/>
          </a:xfrm>
          <a:prstGeom prst="rect">
            <a:avLst/>
          </a:prstGeom>
        </p:spPr>
      </p:pic>
    </p:spTree>
    <p:extLst>
      <p:ext uri="{BB962C8B-B14F-4D97-AF65-F5344CB8AC3E}">
        <p14:creationId xmlns:p14="http://schemas.microsoft.com/office/powerpoint/2010/main" val="2018937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effectLst/>
                <a:latin typeface="+mn-lt"/>
                <a:ea typeface="Calibri"/>
                <a:cs typeface="Times New Roman" panose="02020603050405020304" pitchFamily="18" charset="0"/>
              </a:rPr>
              <a:t>        Jerusalem as Home …</a:t>
            </a:r>
            <a:endParaRPr lang="en-US" sz="3600" dirty="0">
              <a:solidFill>
                <a:srgbClr val="FF0000"/>
              </a:solidFill>
              <a:latin typeface="+mn-lt"/>
              <a:cs typeface="Times New Roman" panose="02020603050405020304" pitchFamily="18" charset="0"/>
            </a:endParaRPr>
          </a:p>
        </p:txBody>
      </p:sp>
      <p:sp>
        <p:nvSpPr>
          <p:cNvPr id="3" name="Content Placeholder 2"/>
          <p:cNvSpPr>
            <a:spLocks noGrp="1"/>
          </p:cNvSpPr>
          <p:nvPr>
            <p:ph idx="1"/>
          </p:nvPr>
        </p:nvSpPr>
        <p:spPr>
          <a:xfrm>
            <a:off x="533400" y="1600200"/>
            <a:ext cx="8077200" cy="4525963"/>
          </a:xfrm>
        </p:spPr>
        <p:txBody>
          <a:bodyPr>
            <a:noAutofit/>
          </a:bodyPr>
          <a:lstStyle/>
          <a:p>
            <a:pPr marR="0">
              <a:spcBef>
                <a:spcPts val="0"/>
              </a:spcBef>
              <a:spcAft>
                <a:spcPts val="0"/>
              </a:spcAft>
              <a:buFont typeface="Wingdings" panose="05000000000000000000" pitchFamily="2" charset="2"/>
              <a:buChar char="ü"/>
            </a:pPr>
            <a:r>
              <a:rPr lang="en-US" sz="2600" dirty="0">
                <a:solidFill>
                  <a:srgbClr val="002060"/>
                </a:solidFill>
                <a:effectLst/>
                <a:ea typeface="Calibri"/>
                <a:cs typeface="Times New Roman" panose="02020603050405020304" pitchFamily="18" charset="0"/>
              </a:rPr>
              <a:t>As our individual and collective home, Jerusalem requires of us attention</a:t>
            </a:r>
            <a:r>
              <a:rPr lang="en-US" sz="2600" dirty="0">
                <a:solidFill>
                  <a:srgbClr val="002060"/>
                </a:solidFill>
                <a:ea typeface="Calibri"/>
                <a:cs typeface="Times New Roman" panose="02020603050405020304" pitchFamily="18" charset="0"/>
              </a:rPr>
              <a:t> and sensitivity</a:t>
            </a:r>
            <a:r>
              <a:rPr lang="en-US" sz="2600" dirty="0">
                <a:solidFill>
                  <a:srgbClr val="002060"/>
                </a:solidFill>
                <a:effectLst/>
                <a:ea typeface="Calibri"/>
                <a:cs typeface="Times New Roman" panose="02020603050405020304" pitchFamily="18" charset="0"/>
              </a:rPr>
              <a:t>.</a:t>
            </a:r>
            <a:endParaRPr lang="en-US" sz="2600" dirty="0">
              <a:solidFill>
                <a:srgbClr val="002060"/>
              </a:solidFill>
              <a:ea typeface="Calibri"/>
              <a:cs typeface="Times New Roman" panose="02020603050405020304" pitchFamily="18" charset="0"/>
            </a:endParaRPr>
          </a:p>
          <a:p>
            <a:pPr marR="0">
              <a:spcBef>
                <a:spcPts val="0"/>
              </a:spcBef>
              <a:spcAft>
                <a:spcPts val="0"/>
              </a:spcAft>
              <a:buFont typeface="Wingdings" panose="05000000000000000000" pitchFamily="2" charset="2"/>
              <a:buChar char="ü"/>
            </a:pPr>
            <a:r>
              <a:rPr lang="en-US" sz="2600" dirty="0">
                <a:solidFill>
                  <a:srgbClr val="002060"/>
                </a:solidFill>
                <a:effectLst/>
                <a:ea typeface="Calibri"/>
                <a:cs typeface="Times New Roman" panose="02020603050405020304" pitchFamily="18" charset="0"/>
              </a:rPr>
              <a:t>Home is not all stone and mortar.  It is our aspirations and vision that hold it together.  Like love, we feel it when it enfolds us, when we are safe in its arms. Home should denote comfort, dignity, support, and trust.  </a:t>
            </a:r>
          </a:p>
          <a:p>
            <a:pPr marR="0">
              <a:spcBef>
                <a:spcPts val="0"/>
              </a:spcBef>
              <a:spcAft>
                <a:spcPts val="0"/>
              </a:spcAft>
              <a:buFont typeface="Wingdings" panose="05000000000000000000" pitchFamily="2" charset="2"/>
              <a:buChar char="ü"/>
            </a:pPr>
            <a:r>
              <a:rPr lang="en-US" sz="2600" dirty="0">
                <a:solidFill>
                  <a:srgbClr val="002060"/>
                </a:solidFill>
                <a:effectLst/>
                <a:ea typeface="Calibri"/>
                <a:cs typeface="Times New Roman" panose="02020603050405020304" pitchFamily="18" charset="0"/>
              </a:rPr>
              <a:t>Home even becomes more meaningful when we share it, when we create connections in it.  Enabling others to belong, especially those who less fortunate—the disabled, orphans, widows, and refugees—is a blessing</a:t>
            </a:r>
            <a:r>
              <a:rPr lang="en-US" sz="2600" dirty="0">
                <a:effectLst/>
                <a:ea typeface="Calibri"/>
                <a:cs typeface="Times New Roman" panose="02020603050405020304" pitchFamily="18" charset="0"/>
              </a:rPr>
              <a:t>.</a:t>
            </a:r>
            <a:endParaRPr lang="en-US" sz="2600" dirty="0">
              <a:ea typeface="Calibri"/>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C8FEEEBF-B3A2-6A42-8CE0-5AC123554DE6}"/>
              </a:ext>
            </a:extLst>
          </p:cNvPr>
          <p:cNvPicPr>
            <a:picLocks noChangeAspect="1"/>
          </p:cNvPicPr>
          <p:nvPr/>
        </p:nvPicPr>
        <p:blipFill>
          <a:blip r:embed="rId2"/>
          <a:stretch>
            <a:fillRect/>
          </a:stretch>
        </p:blipFill>
        <p:spPr>
          <a:xfrm>
            <a:off x="304800" y="-46856"/>
            <a:ext cx="2500381" cy="1785987"/>
          </a:xfrm>
          <a:prstGeom prst="rect">
            <a:avLst/>
          </a:prstGeom>
        </p:spPr>
      </p:pic>
    </p:spTree>
    <p:extLst>
      <p:ext uri="{BB962C8B-B14F-4D97-AF65-F5344CB8AC3E}">
        <p14:creationId xmlns:p14="http://schemas.microsoft.com/office/powerpoint/2010/main" val="1759853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a:solidFill>
                  <a:srgbClr val="FF0000"/>
                </a:solidFill>
                <a:latin typeface="+mn-lt"/>
                <a:ea typeface="Calibri"/>
                <a:cs typeface="Times New Roman" panose="02020603050405020304" pitchFamily="18" charset="0"/>
              </a:rPr>
              <a:t>      … Jerusalem as Home</a:t>
            </a:r>
            <a:endParaRPr lang="en-US" sz="3600" dirty="0">
              <a:solidFill>
                <a:srgbClr val="FF0000"/>
              </a:solidFill>
              <a:latin typeface="+mn-lt"/>
            </a:endParaRPr>
          </a:p>
        </p:txBody>
      </p:sp>
      <p:sp>
        <p:nvSpPr>
          <p:cNvPr id="3" name="Content Placeholder 2"/>
          <p:cNvSpPr>
            <a:spLocks noGrp="1"/>
          </p:cNvSpPr>
          <p:nvPr>
            <p:ph idx="1"/>
          </p:nvPr>
        </p:nvSpPr>
        <p:spPr>
          <a:xfrm>
            <a:off x="533400" y="1447800"/>
            <a:ext cx="8001000" cy="4876800"/>
          </a:xfrm>
        </p:spPr>
        <p:txBody>
          <a:bodyPr>
            <a:normAutofit fontScale="92500"/>
          </a:bodyPr>
          <a:lstStyle/>
          <a:p>
            <a:pPr lvl="0">
              <a:spcBef>
                <a:spcPts val="0"/>
              </a:spcBef>
              <a:buFont typeface="Wingdings" panose="05000000000000000000" pitchFamily="2" charset="2"/>
              <a:buChar char="ü"/>
            </a:pPr>
            <a:r>
              <a:rPr lang="en-US" sz="2400" dirty="0">
                <a:solidFill>
                  <a:srgbClr val="002060"/>
                </a:solidFill>
                <a:ea typeface="Calibri"/>
                <a:cs typeface="Times New Roman" panose="02020603050405020304" pitchFamily="18" charset="0"/>
              </a:rPr>
              <a:t>Given Jerusalem’s history of more conflict than peace and that most institutional religious authorities express themselves more in competition than cooperation, we must rethink our concept of home: the way we live and relate to others, and the way we practice our faith (not on holy days or holidays but each day).  </a:t>
            </a:r>
          </a:p>
          <a:p>
            <a:pPr lvl="0">
              <a:spcBef>
                <a:spcPts val="0"/>
              </a:spcBef>
              <a:buFont typeface="Wingdings" panose="05000000000000000000" pitchFamily="2" charset="2"/>
              <a:buChar char="ü"/>
            </a:pPr>
            <a:r>
              <a:rPr lang="en-US" sz="2400" dirty="0">
                <a:solidFill>
                  <a:srgbClr val="002060"/>
                </a:solidFill>
                <a:latin typeface="Times New Roman" panose="02020603050405020304" pitchFamily="18" charset="0"/>
                <a:ea typeface="Calibri"/>
                <a:cs typeface="Times New Roman" panose="02020603050405020304" pitchFamily="18" charset="0"/>
              </a:rPr>
              <a:t>We must engage in the art of re-creation, in the act of re-visioning, so that we can transform the Golden Rule into an </a:t>
            </a:r>
            <a:r>
              <a:rPr lang="en-US" sz="2400" dirty="0">
                <a:solidFill>
                  <a:srgbClr val="002060"/>
                </a:solidFill>
                <a:latin typeface="Times New Roman" panose="02020603050405020304" pitchFamily="18" charset="0"/>
                <a:cs typeface="Times New Roman" panose="02020603050405020304" pitchFamily="18" charset="0"/>
              </a:rPr>
              <a:t>Ethical Imperative that elicit the best in others, and thereby in yourself</a:t>
            </a:r>
            <a:r>
              <a:rPr lang="en-US" sz="2400" dirty="0">
                <a:solidFill>
                  <a:srgbClr val="002060"/>
                </a:solidFill>
                <a:latin typeface="Times New Roman" panose="02020603050405020304" pitchFamily="18" charset="0"/>
                <a:ea typeface="Calibri"/>
                <a:cs typeface="Times New Roman" panose="02020603050405020304" pitchFamily="18" charset="0"/>
              </a:rPr>
              <a:t>. </a:t>
            </a:r>
          </a:p>
          <a:p>
            <a:pPr lvl="0">
              <a:spcBef>
                <a:spcPts val="0"/>
              </a:spcBef>
              <a:buFont typeface="Wingdings" panose="05000000000000000000" pitchFamily="2" charset="2"/>
              <a:buChar char="ü"/>
            </a:pPr>
            <a:r>
              <a:rPr lang="en-US" sz="2400" dirty="0">
                <a:solidFill>
                  <a:srgbClr val="002060"/>
                </a:solidFill>
                <a:latin typeface="Times New Roman" panose="02020603050405020304" pitchFamily="18" charset="0"/>
                <a:ea typeface="Calibri"/>
                <a:cs typeface="Times New Roman" panose="02020603050405020304" pitchFamily="18" charset="0"/>
              </a:rPr>
              <a:t>When this happens, we elevate ourselves from our individual families to the human family.  We highlight our common human values that promote compassion, love, hope, and peace. We bring forth our shared—moral and practical—responsibility toward ourselves, toward each other, and toward our environment.</a:t>
            </a:r>
          </a:p>
          <a:p>
            <a:endParaRPr lang="en-US" dirty="0"/>
          </a:p>
        </p:txBody>
      </p:sp>
      <p:pic>
        <p:nvPicPr>
          <p:cNvPr id="4" name="Picture 3" descr="Logo&#10;&#10;Description automatically generated">
            <a:extLst>
              <a:ext uri="{FF2B5EF4-FFF2-40B4-BE49-F238E27FC236}">
                <a16:creationId xmlns:a16="http://schemas.microsoft.com/office/drawing/2014/main" id="{9EC890EF-04F6-3A46-B3C0-5003FDDEE68A}"/>
              </a:ext>
            </a:extLst>
          </p:cNvPr>
          <p:cNvPicPr>
            <a:picLocks noChangeAspect="1"/>
          </p:cNvPicPr>
          <p:nvPr/>
        </p:nvPicPr>
        <p:blipFill>
          <a:blip r:embed="rId2"/>
          <a:stretch>
            <a:fillRect/>
          </a:stretch>
        </p:blipFill>
        <p:spPr>
          <a:xfrm>
            <a:off x="457200" y="-152400"/>
            <a:ext cx="2500381" cy="1785987"/>
          </a:xfrm>
          <a:prstGeom prst="rect">
            <a:avLst/>
          </a:prstGeom>
        </p:spPr>
      </p:pic>
    </p:spTree>
    <p:extLst>
      <p:ext uri="{BB962C8B-B14F-4D97-AF65-F5344CB8AC3E}">
        <p14:creationId xmlns:p14="http://schemas.microsoft.com/office/powerpoint/2010/main" val="1631966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3596</TotalTime>
  <Words>2883</Words>
  <Application>Microsoft Macintosh PowerPoint</Application>
  <PresentationFormat>On-screen Show (4:3)</PresentationFormat>
  <Paragraphs>100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Times New Roman</vt:lpstr>
      <vt:lpstr>Wingdings</vt:lpstr>
      <vt:lpstr>Office Theme</vt:lpstr>
      <vt:lpstr>JERUSALEM—A LIVING MOSAIC This PowerPoint relates to the essay under the Jerusalem Insights at https://www.jerusalem-pi.org/category/jerusalem-insights/ </vt:lpstr>
      <vt:lpstr>         Jerusalem … A Living Mosaic</vt:lpstr>
      <vt:lpstr>            Jerusalem as Spiritual Place …</vt:lpstr>
      <vt:lpstr>          … Jerusalem as Spiritual Place</vt:lpstr>
      <vt:lpstr>            Jerusalem as Religious Space …</vt:lpstr>
      <vt:lpstr>For Jews</vt:lpstr>
      <vt:lpstr>          In Their Own Words</vt:lpstr>
      <vt:lpstr>        For Christians</vt:lpstr>
      <vt:lpstr>           In Their Own Words</vt:lpstr>
      <vt:lpstr>     In Their Own Words</vt:lpstr>
      <vt:lpstr>For Muslims</vt:lpstr>
      <vt:lpstr> In Their Own Words</vt:lpstr>
      <vt:lpstr>         … Jerusalem as Religious Space</vt:lpstr>
      <vt:lpstr>     Jerusalem as History …</vt:lpstr>
      <vt:lpstr>      … Jerusalem as History</vt:lpstr>
      <vt:lpstr>            Jerusalem as Political Domain …</vt:lpstr>
      <vt:lpstr>              … Jerusalem as Political Domain</vt:lpstr>
      <vt:lpstr>         Jerusalem as Cultural Milieu …</vt:lpstr>
      <vt:lpstr>          … Jerusalem as Cultural Milieu</vt:lpstr>
      <vt:lpstr>        Jerusalem as Home …</vt:lpstr>
      <vt:lpstr>      … Jerusalem as Home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JERUSALEM My City, Our City</dc:title>
  <dc:creator>Hiyam</dc:creator>
  <cp:lastModifiedBy>Sarsar, Saliba</cp:lastModifiedBy>
  <cp:revision>118</cp:revision>
  <dcterms:created xsi:type="dcterms:W3CDTF">2017-04-21T15:07:34Z</dcterms:created>
  <dcterms:modified xsi:type="dcterms:W3CDTF">2021-12-03T14:43:58Z</dcterms:modified>
</cp:coreProperties>
</file>